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3"/>
  </p:notesMasterIdLst>
  <p:sldIdLst>
    <p:sldId id="256" r:id="rId2"/>
    <p:sldId id="277" r:id="rId3"/>
    <p:sldId id="281" r:id="rId4"/>
    <p:sldId id="297" r:id="rId5"/>
    <p:sldId id="323" r:id="rId6"/>
    <p:sldId id="341" r:id="rId7"/>
    <p:sldId id="284" r:id="rId8"/>
    <p:sldId id="293" r:id="rId9"/>
    <p:sldId id="285" r:id="rId10"/>
    <p:sldId id="286" r:id="rId11"/>
    <p:sldId id="299" r:id="rId12"/>
    <p:sldId id="352" r:id="rId13"/>
    <p:sldId id="300" r:id="rId14"/>
    <p:sldId id="342" r:id="rId15"/>
    <p:sldId id="301" r:id="rId16"/>
    <p:sldId id="302" r:id="rId17"/>
    <p:sldId id="303" r:id="rId18"/>
    <p:sldId id="362" r:id="rId19"/>
    <p:sldId id="338" r:id="rId20"/>
    <p:sldId id="360" r:id="rId21"/>
    <p:sldId id="345" r:id="rId22"/>
    <p:sldId id="339" r:id="rId23"/>
    <p:sldId id="343" r:id="rId24"/>
    <p:sldId id="355" r:id="rId25"/>
    <p:sldId id="344" r:id="rId26"/>
    <p:sldId id="304" r:id="rId27"/>
    <p:sldId id="305" r:id="rId28"/>
    <p:sldId id="354" r:id="rId29"/>
    <p:sldId id="333" r:id="rId30"/>
    <p:sldId id="353" r:id="rId31"/>
    <p:sldId id="356" r:id="rId32"/>
    <p:sldId id="357" r:id="rId33"/>
    <p:sldId id="359" r:id="rId34"/>
    <p:sldId id="306" r:id="rId35"/>
    <p:sldId id="315" r:id="rId36"/>
    <p:sldId id="307" r:id="rId37"/>
    <p:sldId id="311" r:id="rId38"/>
    <p:sldId id="314" r:id="rId39"/>
    <p:sldId id="316" r:id="rId40"/>
    <p:sldId id="317" r:id="rId41"/>
    <p:sldId id="334" r:id="rId42"/>
    <p:sldId id="318" r:id="rId43"/>
    <p:sldId id="319" r:id="rId44"/>
    <p:sldId id="320" r:id="rId45"/>
    <p:sldId id="321" r:id="rId46"/>
    <p:sldId id="322" r:id="rId47"/>
    <p:sldId id="329" r:id="rId48"/>
    <p:sldId id="330" r:id="rId49"/>
    <p:sldId id="308" r:id="rId50"/>
    <p:sldId id="312" r:id="rId51"/>
    <p:sldId id="335" r:id="rId52"/>
    <p:sldId id="313" r:id="rId53"/>
    <p:sldId id="288" r:id="rId54"/>
    <p:sldId id="289" r:id="rId55"/>
    <p:sldId id="290" r:id="rId56"/>
    <p:sldId id="292" r:id="rId57"/>
    <p:sldId id="337" r:id="rId58"/>
    <p:sldId id="346" r:id="rId59"/>
    <p:sldId id="279" r:id="rId60"/>
    <p:sldId id="361" r:id="rId61"/>
    <p:sldId id="298" r:id="rId62"/>
  </p:sldIdLst>
  <p:sldSz cx="9144000" cy="6858000" type="screen4x3"/>
  <p:notesSz cx="6858000" cy="9144000"/>
  <p:defaultTextStyle>
    <a:defPPr>
      <a:defRPr lang="es-ES"/>
    </a:defPPr>
    <a:lvl1pPr algn="ctr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2400" b="1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6pPr>
    <a:lvl7pPr marL="2743200" algn="l" defTabSz="914400" rtl="0" eaLnBrk="1" latinLnBrk="0" hangingPunct="1">
      <a:defRPr sz="2400" b="1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7pPr>
    <a:lvl8pPr marL="3200400" algn="l" defTabSz="914400" rtl="0" eaLnBrk="1" latinLnBrk="0" hangingPunct="1">
      <a:defRPr sz="2400" b="1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8pPr>
    <a:lvl9pPr marL="3657600" algn="l" defTabSz="914400" rtl="0" eaLnBrk="1" latinLnBrk="0" hangingPunct="1">
      <a:defRPr sz="2400" b="1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3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000"/>
    <a:srgbClr val="FF0066"/>
    <a:srgbClr val="990000"/>
    <a:srgbClr val="CC0000"/>
    <a:srgbClr val="FFFF00"/>
    <a:srgbClr val="FFCC00"/>
    <a:srgbClr val="3399FF"/>
    <a:srgbClr val="5F5F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BE2E864-C8C2-2210-CECB-B25219BB3212}" v="800" dt="2022-03-16T15:49:56.04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75" d="100"/>
          <a:sy n="75" d="100"/>
        </p:scale>
        <p:origin x="-1008" y="-702"/>
      </p:cViewPr>
      <p:guideLst>
        <p:guide orient="horz" pos="2160"/>
        <p:guide pos="283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68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image" Target="../media/image4.wmf"/><Relationship Id="rId1" Type="http://schemas.openxmlformats.org/officeDocument/2006/relationships/image" Target="../media/image3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0.e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56.emf"/><Relationship Id="rId1" Type="http://schemas.openxmlformats.org/officeDocument/2006/relationships/image" Target="../media/image55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7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50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58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59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6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2">
            <a:extLst>
              <a:ext uri="{FF2B5EF4-FFF2-40B4-BE49-F238E27FC236}">
                <a16:creationId xmlns:a16="http://schemas.microsoft.com/office/drawing/2014/main" id="{CAD42BF5-A4D2-42E6-BDEE-9FD226B9D83B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 b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122883" name="Rectangle 3">
            <a:extLst>
              <a:ext uri="{FF2B5EF4-FFF2-40B4-BE49-F238E27FC236}">
                <a16:creationId xmlns:a16="http://schemas.microsoft.com/office/drawing/2014/main" id="{098274EF-7774-4FD8-B97B-3B28E08CF92E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2468" name="Rectangle 4">
            <a:extLst>
              <a:ext uri="{FF2B5EF4-FFF2-40B4-BE49-F238E27FC236}">
                <a16:creationId xmlns:a16="http://schemas.microsoft.com/office/drawing/2014/main" id="{C26F9CFA-D3FD-440E-91D1-CDD4B6EF97AB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2885" name="Rectangle 5">
            <a:extLst>
              <a:ext uri="{FF2B5EF4-FFF2-40B4-BE49-F238E27FC236}">
                <a16:creationId xmlns:a16="http://schemas.microsoft.com/office/drawing/2014/main" id="{D67A9BC3-B3F5-47F5-A11E-6C33AF56F991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noProof="0"/>
              <a:t>Haga clic para modificar el estilo de texto del patrón</a:t>
            </a:r>
          </a:p>
          <a:p>
            <a:pPr lvl="1"/>
            <a:r>
              <a:rPr lang="es-ES" noProof="0"/>
              <a:t>Segundo nivel</a:t>
            </a:r>
          </a:p>
          <a:p>
            <a:pPr lvl="2"/>
            <a:r>
              <a:rPr lang="es-ES" noProof="0"/>
              <a:t>Tercer nivel</a:t>
            </a:r>
          </a:p>
          <a:p>
            <a:pPr lvl="3"/>
            <a:r>
              <a:rPr lang="es-ES" noProof="0"/>
              <a:t>Cuarto nivel</a:t>
            </a:r>
          </a:p>
          <a:p>
            <a:pPr lvl="4"/>
            <a:r>
              <a:rPr lang="es-ES" noProof="0"/>
              <a:t>Quinto nivel</a:t>
            </a:r>
          </a:p>
        </p:txBody>
      </p:sp>
      <p:sp>
        <p:nvSpPr>
          <p:cNvPr id="122886" name="Rectangle 6">
            <a:extLst>
              <a:ext uri="{FF2B5EF4-FFF2-40B4-BE49-F238E27FC236}">
                <a16:creationId xmlns:a16="http://schemas.microsoft.com/office/drawing/2014/main" id="{B7CA2BEB-A249-4FAE-9EDA-3F28D780C7DC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 b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122887" name="Rectangle 7">
            <a:extLst>
              <a:ext uri="{FF2B5EF4-FFF2-40B4-BE49-F238E27FC236}">
                <a16:creationId xmlns:a16="http://schemas.microsoft.com/office/drawing/2014/main" id="{77BE256C-764C-460A-AB94-8164455E8C3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0"/>
            </a:lvl1pPr>
          </a:lstStyle>
          <a:p>
            <a:fld id="{66F1D187-D230-4F07-A056-F8CC1FF295DF}" type="slidenum">
              <a:rPr lang="es-ES" altLang="es-ES"/>
              <a:pPr/>
              <a:t>‹Nº›</a:t>
            </a:fld>
            <a:endParaRPr lang="es-ES" alt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1207179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2133219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6206475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4883987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31517630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2598689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8996023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0684934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000937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42070969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s-MX" noProof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19099331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7">
            <a:extLst>
              <a:ext uri="{FF2B5EF4-FFF2-40B4-BE49-F238E27FC236}">
                <a16:creationId xmlns:a16="http://schemas.microsoft.com/office/drawing/2014/main" id="{C871CA5D-DDA0-4B86-B713-ED8C34B30F6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defRPr/>
            </a:pPr>
            <a:endParaRPr lang="es-MX" altLang="es-MX"/>
          </a:p>
        </p:txBody>
      </p:sp>
      <p:sp>
        <p:nvSpPr>
          <p:cNvPr id="1027" name="Text Box 8">
            <a:extLst>
              <a:ext uri="{FF2B5EF4-FFF2-40B4-BE49-F238E27FC236}">
                <a16:creationId xmlns:a16="http://schemas.microsoft.com/office/drawing/2014/main" id="{09C48E30-988B-4D73-9B7A-845283DA956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3733800" y="6553200"/>
            <a:ext cx="17526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s-MX" altLang="es-MX" sz="1600" b="0">
                <a:solidFill>
                  <a:schemeClr val="folHlink"/>
                </a:solidFill>
                <a:latin typeface="Garamond" pitchFamily="18" charset="0"/>
              </a:rPr>
              <a:t>pc2 itam 6-3-14</a:t>
            </a:r>
            <a:endParaRPr lang="es-ES" altLang="es-MX" sz="1600" b="0">
              <a:solidFill>
                <a:schemeClr val="folHlink"/>
              </a:solidFill>
              <a:latin typeface="Garamond" pitchFamily="18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jpe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3" Type="http://schemas.openxmlformats.org/officeDocument/2006/relationships/image" Target="../media/image21.jpeg"/><Relationship Id="rId7" Type="http://schemas.openxmlformats.org/officeDocument/2006/relationships/image" Target="../media/image25.jpeg"/><Relationship Id="rId12" Type="http://schemas.openxmlformats.org/officeDocument/2006/relationships/image" Target="../media/image30.png"/><Relationship Id="rId17" Type="http://schemas.openxmlformats.org/officeDocument/2006/relationships/image" Target="../media/image35.jpeg"/><Relationship Id="rId2" Type="http://schemas.openxmlformats.org/officeDocument/2006/relationships/image" Target="../media/image20.jpeg"/><Relationship Id="rId16" Type="http://schemas.openxmlformats.org/officeDocument/2006/relationships/image" Target="../media/image3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5" Type="http://schemas.openxmlformats.org/officeDocument/2006/relationships/image" Target="../media/image33.png"/><Relationship Id="rId10" Type="http://schemas.openxmlformats.org/officeDocument/2006/relationships/image" Target="../media/image28.jpeg"/><Relationship Id="rId4" Type="http://schemas.openxmlformats.org/officeDocument/2006/relationships/image" Target="../media/image22.png"/><Relationship Id="rId9" Type="http://schemas.openxmlformats.org/officeDocument/2006/relationships/image" Target="../media/image27.jpeg"/><Relationship Id="rId1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hyperlink" Target="https://en.wikipedia.org/wiki/Third_Merkel_cabinet" TargetMode="Externa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wmf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slide" Target="slide49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45.emf"/><Relationship Id="rId4" Type="http://schemas.openxmlformats.org/officeDocument/2006/relationships/oleObject" Target="../embeddings/oleObject4.bin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w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4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3.wm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" Target="slide51.xml"/><Relationship Id="rId2" Type="http://schemas.openxmlformats.org/officeDocument/2006/relationships/slide" Target="slide52.xml"/><Relationship Id="rId1" Type="http://schemas.openxmlformats.org/officeDocument/2006/relationships/slideLayout" Target="../slideLayouts/slideLayout7.xml"/><Relationship Id="rId4" Type="http://schemas.openxmlformats.org/officeDocument/2006/relationships/slide" Target="slide49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" Target="slide50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50.e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" Target="slide56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" Target="slide56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" Target="slide56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" Target="slide56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" Target="slide56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56.emf"/><Relationship Id="rId5" Type="http://schemas.openxmlformats.org/officeDocument/2006/relationships/oleObject" Target="../embeddings/oleObject7.bin"/><Relationship Id="rId4" Type="http://schemas.openxmlformats.org/officeDocument/2006/relationships/image" Target="../media/image55.em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57.em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50.em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58.emf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59.emf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.vml"/><Relationship Id="rId4" Type="http://schemas.openxmlformats.org/officeDocument/2006/relationships/image" Target="../media/image61.emf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ext Box 2">
            <a:extLst>
              <a:ext uri="{FF2B5EF4-FFF2-40B4-BE49-F238E27FC236}">
                <a16:creationId xmlns:a16="http://schemas.microsoft.com/office/drawing/2014/main" id="{76CBC107-191E-4A78-90B3-64B6ADE5D7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1638" y="746125"/>
            <a:ext cx="5867400" cy="512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6000" b="0">
                <a:latin typeface="Calibri" panose="020F0502020204030204" pitchFamily="34" charset="0"/>
              </a:rPr>
              <a:t>Clase 6</a:t>
            </a:r>
            <a:br>
              <a:rPr lang="es-MX" altLang="es-MX" sz="6000" b="0">
                <a:latin typeface="Calibri" panose="020F0502020204030204" pitchFamily="34" charset="0"/>
              </a:rPr>
            </a:br>
            <a:br>
              <a:rPr lang="es-MX" altLang="es-MX" sz="6000" b="0">
                <a:latin typeface="Calibri" panose="020F0502020204030204" pitchFamily="34" charset="0"/>
              </a:rPr>
            </a:br>
            <a:r>
              <a:rPr lang="es-MX" altLang="es-MX" sz="6000" b="0">
                <a:latin typeface="Calibri" panose="020F0502020204030204" pitchFamily="34" charset="0"/>
              </a:rPr>
              <a:t>Sistema parlamentario</a:t>
            </a:r>
          </a:p>
          <a:p>
            <a:pPr eaLnBrk="1" hangingPunct="1">
              <a:spcBef>
                <a:spcPct val="50000"/>
              </a:spcBef>
            </a:pPr>
            <a:r>
              <a:rPr lang="es-MX" altLang="es-MX" sz="6000" b="0">
                <a:latin typeface="Calibri" panose="020F0502020204030204" pitchFamily="34" charset="0"/>
              </a:rPr>
              <a:t>Alemania</a:t>
            </a:r>
            <a:endParaRPr lang="es-ES" altLang="es-MX" sz="6000" b="0">
              <a:latin typeface="Calibri" panose="020F0502020204030204" pitchFamily="34" charset="0"/>
            </a:endParaRPr>
          </a:p>
        </p:txBody>
      </p:sp>
      <p:pic>
        <p:nvPicPr>
          <p:cNvPr id="2051" name="Picture 3" descr="C:\My Documents\My Pictures\escudo aleman.png">
            <a:extLst>
              <a:ext uri="{FF2B5EF4-FFF2-40B4-BE49-F238E27FC236}">
                <a16:creationId xmlns:a16="http://schemas.microsoft.com/office/drawing/2014/main" id="{E7870912-F8B9-4C93-B0CB-AA80EF458C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950" y="990600"/>
            <a:ext cx="1568450" cy="213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ext Box 2">
            <a:extLst>
              <a:ext uri="{FF2B5EF4-FFF2-40B4-BE49-F238E27FC236}">
                <a16:creationId xmlns:a16="http://schemas.microsoft.com/office/drawing/2014/main" id="{63852434-4E6C-4826-860B-3D89BCEDD9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0" y="304800"/>
            <a:ext cx="44958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 b="0">
                <a:solidFill>
                  <a:schemeClr val="tx2"/>
                </a:solidFill>
                <a:latin typeface="Calibri" panose="020F0502020204030204" pitchFamily="34" charset="0"/>
              </a:rPr>
              <a:t>Tensión economía-política</a:t>
            </a:r>
            <a:endParaRPr lang="es-ES" altLang="es-MX" sz="3200" b="0">
              <a:latin typeface="Calibri" panose="020F0502020204030204" pitchFamily="34" charset="0"/>
            </a:endParaRPr>
          </a:p>
        </p:txBody>
      </p:sp>
      <p:sp>
        <p:nvSpPr>
          <p:cNvPr id="7" name="Text Box 3">
            <a:extLst>
              <a:ext uri="{FF2B5EF4-FFF2-40B4-BE49-F238E27FC236}">
                <a16:creationId xmlns:a16="http://schemas.microsoft.com/office/drawing/2014/main" id="{507AC5AA-F783-4669-B9F8-4723A7F5F6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6300" y="1295400"/>
            <a:ext cx="7391400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 b="0" dirty="0">
                <a:latin typeface="Calibri"/>
                <a:cs typeface="Calibri"/>
              </a:rPr>
              <a:t> Reich combinó la economía más moderna con una forma premoderna de gobierno</a:t>
            </a:r>
            <a:endParaRPr lang="es-ES" altLang="es-MX" sz="3200" b="0" dirty="0">
              <a:latin typeface="Calibri"/>
              <a:cs typeface="Calibri"/>
            </a:endParaRPr>
          </a:p>
        </p:txBody>
      </p:sp>
      <p:sp>
        <p:nvSpPr>
          <p:cNvPr id="8" name="Text Box 4">
            <a:extLst>
              <a:ext uri="{FF2B5EF4-FFF2-40B4-BE49-F238E27FC236}">
                <a16:creationId xmlns:a16="http://schemas.microsoft.com/office/drawing/2014/main" id="{43E27E3F-3B76-4F5E-A7FC-9DB7C1E4AB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3763" y="2781300"/>
            <a:ext cx="7391400" cy="2800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  <a:buFontTx/>
              <a:buChar char="•"/>
            </a:pPr>
            <a:r>
              <a:rPr lang="es-MX" altLang="es-MX" sz="3200" b="0" dirty="0">
                <a:latin typeface="Calibri"/>
                <a:cs typeface="Calibri"/>
              </a:rPr>
              <a:t> A diferencia de GB o F, las clases medias apoyaban a los autócratas (B. Moore)</a:t>
            </a:r>
            <a:endParaRPr lang="es-MX" dirty="0">
              <a:latin typeface="Calibri"/>
              <a:cs typeface="Calibri"/>
            </a:endParaRPr>
          </a:p>
          <a:p>
            <a:pPr algn="l">
              <a:spcBef>
                <a:spcPct val="50000"/>
              </a:spcBef>
              <a:buFont typeface="Arial"/>
              <a:buChar char="•"/>
            </a:pPr>
            <a:r>
              <a:rPr lang="es-MX" altLang="es-MX" sz="3200" b="0" dirty="0">
                <a:latin typeface="Calibri"/>
                <a:cs typeface="Calibri"/>
              </a:rPr>
              <a:t> Tensiones condujeron a las Guerras Mundiales – rivalidades de los estados-nación</a:t>
            </a:r>
            <a:endParaRPr lang="es-MX" altLang="es-MX" sz="3200" b="0" dirty="0">
              <a:latin typeface="Calibri" panose="020F0502020204030204" pitchFamily="34" charset="0"/>
              <a:cs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ext Box 2">
            <a:extLst>
              <a:ext uri="{FF2B5EF4-FFF2-40B4-BE49-F238E27FC236}">
                <a16:creationId xmlns:a16="http://schemas.microsoft.com/office/drawing/2014/main" id="{50CB6FB9-82CE-4215-8BF5-9AB3A2B088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93850" y="304800"/>
            <a:ext cx="59499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 b="0">
                <a:solidFill>
                  <a:schemeClr val="tx2"/>
                </a:solidFill>
                <a:latin typeface="Calibri" panose="020F0502020204030204" pitchFamily="34" charset="0"/>
              </a:rPr>
              <a:t>Derrota y partición en 1945</a:t>
            </a:r>
            <a:endParaRPr lang="es-ES" altLang="es-MX" sz="3200" b="0">
              <a:latin typeface="Calibri" panose="020F0502020204030204" pitchFamily="34" charset="0"/>
            </a:endParaRPr>
          </a:p>
        </p:txBody>
      </p:sp>
      <p:sp>
        <p:nvSpPr>
          <p:cNvPr id="97285" name="Text Box 5">
            <a:extLst>
              <a:ext uri="{FF2B5EF4-FFF2-40B4-BE49-F238E27FC236}">
                <a16:creationId xmlns:a16="http://schemas.microsoft.com/office/drawing/2014/main" id="{A91AD496-6530-47C5-A14A-8BB8F2801A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6049963"/>
            <a:ext cx="8001000" cy="579437"/>
          </a:xfrm>
          <a:prstGeom prst="rect">
            <a:avLst/>
          </a:prstGeom>
          <a:solidFill>
            <a:srgbClr val="FFCC66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 b="0">
                <a:latin typeface="Calibri" panose="020F0502020204030204" pitchFamily="34" charset="0"/>
              </a:rPr>
              <a:t>1949: EEUU, UK y F crean la RFA (Gu. Fría)</a:t>
            </a:r>
            <a:endParaRPr lang="es-ES" altLang="es-MX" sz="3200" b="0">
              <a:latin typeface="Calibri" panose="020F0502020204030204" pitchFamily="34" charset="0"/>
            </a:endParaRPr>
          </a:p>
        </p:txBody>
      </p:sp>
      <p:pic>
        <p:nvPicPr>
          <p:cNvPr id="14340" name="Picture 9">
            <a:extLst>
              <a:ext uri="{FF2B5EF4-FFF2-40B4-BE49-F238E27FC236}">
                <a16:creationId xmlns:a16="http://schemas.microsoft.com/office/drawing/2014/main" id="{D8457345-C400-4C51-A57D-2E3AD2403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1068388"/>
            <a:ext cx="5638800" cy="4721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7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285" grpId="0" animBg="1" autoUpdateAnimBg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ext Box 2">
            <a:extLst>
              <a:ext uri="{FF2B5EF4-FFF2-40B4-BE49-F238E27FC236}">
                <a16:creationId xmlns:a16="http://schemas.microsoft.com/office/drawing/2014/main" id="{CD398391-5D10-400C-80E2-0643C40304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93850" y="304800"/>
            <a:ext cx="59499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 b="0" dirty="0">
                <a:solidFill>
                  <a:schemeClr val="tx2"/>
                </a:solidFill>
                <a:latin typeface="Calibri"/>
                <a:cs typeface="Calibri"/>
              </a:rPr>
              <a:t>La gran sorpresa</a:t>
            </a:r>
            <a:endParaRPr lang="es-ES" altLang="es-MX" sz="3200" b="0" dirty="0">
              <a:solidFill>
                <a:schemeClr val="tx2"/>
              </a:solidFill>
              <a:latin typeface="Calibri" panose="020F0502020204030204" pitchFamily="34" charset="0"/>
            </a:endParaRPr>
          </a:p>
        </p:txBody>
      </p:sp>
      <p:sp>
        <p:nvSpPr>
          <p:cNvPr id="3" name="Text Box 4">
            <a:extLst>
              <a:ext uri="{FF2B5EF4-FFF2-40B4-BE49-F238E27FC236}">
                <a16:creationId xmlns:a16="http://schemas.microsoft.com/office/drawing/2014/main" id="{A7203902-1B50-4AD0-8ADE-8A713132E1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1219200"/>
            <a:ext cx="85344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b="0">
                <a:latin typeface="Calibri" panose="020F0502020204030204" pitchFamily="34" charset="0"/>
              </a:rPr>
              <a:t>Expectativa: fracaso de la nueva República</a:t>
            </a:r>
            <a:endParaRPr lang="es-ES" altLang="es-MX" sz="3200" b="0">
              <a:latin typeface="Calibri" panose="020F0502020204030204" pitchFamily="34" charset="0"/>
            </a:endParaRPr>
          </a:p>
        </p:txBody>
      </p:sp>
      <p:sp>
        <p:nvSpPr>
          <p:cNvPr id="6" name="Text Box 4">
            <a:extLst>
              <a:ext uri="{FF2B5EF4-FFF2-40B4-BE49-F238E27FC236}">
                <a16:creationId xmlns:a16="http://schemas.microsoft.com/office/drawing/2014/main" id="{ECABAD1C-AA5D-4F38-B924-5630E67BD6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5750" y="1908175"/>
            <a:ext cx="8534400" cy="3786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 b="0" dirty="0">
                <a:latin typeface="Calibri"/>
                <a:cs typeface="Calibri"/>
              </a:rPr>
              <a:t> Desastre Weimar insoslayable, principal temor </a:t>
            </a:r>
            <a:br>
              <a:rPr lang="es-MX" altLang="es-MX" sz="3200" b="0" dirty="0">
                <a:latin typeface="Calibri" panose="020F0502020204030204" pitchFamily="34" charset="0"/>
              </a:rPr>
            </a:br>
            <a:r>
              <a:rPr lang="es-MX" altLang="es-MX" sz="3200" b="0" dirty="0">
                <a:latin typeface="Calibri"/>
                <a:cs typeface="Calibri"/>
              </a:rPr>
              <a:t>   era eternizar la partición</a:t>
            </a:r>
          </a:p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 b="0" dirty="0">
                <a:latin typeface="Calibri"/>
                <a:cs typeface="Calibri"/>
              </a:rPr>
              <a:t> Encuesta en 1949:</a:t>
            </a:r>
            <a:br>
              <a:rPr lang="es-MX" altLang="es-MX" sz="3200" b="0" dirty="0">
                <a:latin typeface="Calibri" panose="020F0502020204030204" pitchFamily="34" charset="0"/>
              </a:rPr>
            </a:br>
            <a:r>
              <a:rPr lang="es-MX" altLang="es-MX" sz="3200" b="0" dirty="0">
                <a:latin typeface="Calibri"/>
                <a:cs typeface="Calibri"/>
              </a:rPr>
              <a:t>   - +50% de acuerdo con “</a:t>
            </a:r>
            <a:r>
              <a:rPr lang="es-MX" altLang="es-MX" sz="3200" b="0" dirty="0" err="1">
                <a:latin typeface="Calibri"/>
                <a:cs typeface="Calibri"/>
              </a:rPr>
              <a:t>Nac</a:t>
            </a:r>
            <a:r>
              <a:rPr lang="es-MX" altLang="es-MX" sz="3200" b="0" dirty="0">
                <a:latin typeface="Calibri"/>
                <a:cs typeface="Calibri"/>
              </a:rPr>
              <a:t>. Soc. fue una buena idea mal llevada a cabo”</a:t>
            </a:r>
            <a:br>
              <a:rPr lang="es-MX" altLang="es-MX" sz="3200" b="0" dirty="0">
                <a:latin typeface="Calibri" panose="020F0502020204030204" pitchFamily="34" charset="0"/>
              </a:rPr>
            </a:br>
            <a:r>
              <a:rPr lang="es-MX" altLang="es-MX" sz="3200" b="0" dirty="0">
                <a:latin typeface="Calibri"/>
                <a:cs typeface="Calibri"/>
              </a:rPr>
              <a:t>   - margen 2-a-1 pro “gobierno que garantice éxito </a:t>
            </a:r>
            <a:r>
              <a:rPr lang="es-MX" altLang="es-MX" sz="3200" b="0" dirty="0" err="1">
                <a:latin typeface="Calibri"/>
                <a:cs typeface="Calibri"/>
              </a:rPr>
              <a:t>econ.</a:t>
            </a:r>
            <a:r>
              <a:rPr lang="es-MX" altLang="es-MX" sz="3200" b="0" dirty="0">
                <a:latin typeface="Calibri"/>
                <a:cs typeface="Calibri"/>
              </a:rPr>
              <a:t> y seguridad” vs “garantice libertad política” </a:t>
            </a:r>
            <a:endParaRPr lang="es-ES" altLang="es-MX" sz="3200" b="0">
              <a:latin typeface="Calibri" panose="020F0502020204030204" pitchFamily="34" charset="0"/>
            </a:endParaRPr>
          </a:p>
        </p:txBody>
      </p:sp>
      <p:sp>
        <p:nvSpPr>
          <p:cNvPr id="7" name="Text Box 4">
            <a:extLst>
              <a:ext uri="{FF2B5EF4-FFF2-40B4-BE49-F238E27FC236}">
                <a16:creationId xmlns:a16="http://schemas.microsoft.com/office/drawing/2014/main" id="{A16FB8AA-EEEC-49B2-A968-5971F7A8E9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5750" y="5868988"/>
            <a:ext cx="8534400" cy="5842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lIns="91440" tIns="45720" rIns="91440" bIns="45720" anchor="t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s-ES" altLang="es-MX" sz="3200" b="0" dirty="0">
                <a:solidFill>
                  <a:schemeClr val="bg1">
                    <a:lumMod val="95000"/>
                  </a:schemeClr>
                </a:solidFill>
                <a:latin typeface="Calibri"/>
                <a:cs typeface="Calibri"/>
              </a:rPr>
              <a:t>Alemania/Japón vs Irak/Afganistán</a:t>
            </a:r>
            <a:endParaRPr lang="es-ES" altLang="es-MX" sz="3200" b="0" dirty="0">
              <a:solidFill>
                <a:schemeClr val="bg1">
                  <a:lumMod val="95000"/>
                </a:schemeClr>
              </a:solidFill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utoUpdateAnimBg="0"/>
      <p:bldP spid="6" grpId="0" autoUpdateAnimBg="0"/>
      <p:bldP spid="7" grpId="0" animBg="1" autoUpdateAnimBg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ext Box 2">
            <a:extLst>
              <a:ext uri="{FF2B5EF4-FFF2-40B4-BE49-F238E27FC236}">
                <a16:creationId xmlns:a16="http://schemas.microsoft.com/office/drawing/2014/main" id="{2D5ABB77-0512-44EE-B986-FC11EE2467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93850" y="304800"/>
            <a:ext cx="59499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 b="0">
                <a:solidFill>
                  <a:schemeClr val="tx2"/>
                </a:solidFill>
                <a:latin typeface="Calibri" panose="020F0502020204030204" pitchFamily="34" charset="0"/>
              </a:rPr>
              <a:t>La “Ley Básica” (1949)</a:t>
            </a:r>
            <a:endParaRPr lang="es-ES" altLang="es-MX" sz="3200" b="0">
              <a:solidFill>
                <a:schemeClr val="tx2"/>
              </a:solidFill>
              <a:latin typeface="Calibri" panose="020F0502020204030204" pitchFamily="34" charset="0"/>
            </a:endParaRPr>
          </a:p>
        </p:txBody>
      </p:sp>
      <p:sp>
        <p:nvSpPr>
          <p:cNvPr id="98308" name="Text Box 4">
            <a:extLst>
              <a:ext uri="{FF2B5EF4-FFF2-40B4-BE49-F238E27FC236}">
                <a16:creationId xmlns:a16="http://schemas.microsoft.com/office/drawing/2014/main" id="{F9DF445D-0CB5-4ED8-966B-EEF7876FCD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1219200"/>
            <a:ext cx="8534400" cy="2554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 b="0">
                <a:latin typeface="Calibri" panose="020F0502020204030204" pitchFamily="34" charset="0"/>
              </a:rPr>
              <a:t> Muchos poderes en manos </a:t>
            </a:r>
            <a:br>
              <a:rPr lang="es-MX" altLang="es-MX" sz="3200" b="0">
                <a:latin typeface="Calibri" panose="020F0502020204030204" pitchFamily="34" charset="0"/>
              </a:rPr>
            </a:br>
            <a:r>
              <a:rPr lang="es-MX" altLang="es-MX" sz="3200" b="0">
                <a:latin typeface="Calibri" panose="020F0502020204030204" pitchFamily="34" charset="0"/>
              </a:rPr>
              <a:t>  de los </a:t>
            </a:r>
            <a:r>
              <a:rPr lang="es-MX" altLang="es-MX" sz="3200" b="0" i="1">
                <a:latin typeface="Calibri" panose="020F0502020204030204" pitchFamily="34" charset="0"/>
                <a:cs typeface="Times New Roman" panose="02020603050405020304" pitchFamily="18" charset="0"/>
              </a:rPr>
              <a:t>Landtag</a:t>
            </a:r>
            <a:r>
              <a:rPr lang="es-MX" altLang="es-MX" sz="3200" b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MX" altLang="es-MX" sz="3200" b="0">
                <a:latin typeface="Calibri" panose="020F0502020204030204" pitchFamily="34" charset="0"/>
              </a:rPr>
              <a:t>(educación, </a:t>
            </a:r>
            <a:br>
              <a:rPr lang="es-MX" altLang="es-MX" sz="3200" b="0">
                <a:latin typeface="Calibri" panose="020F0502020204030204" pitchFamily="34" charset="0"/>
              </a:rPr>
            </a:br>
            <a:r>
              <a:rPr lang="es-MX" altLang="es-MX" sz="3200" b="0">
                <a:latin typeface="Calibri" panose="020F0502020204030204" pitchFamily="34" charset="0"/>
              </a:rPr>
              <a:t>  salud, policía...)  </a:t>
            </a:r>
            <a:br>
              <a:rPr lang="es-MX" altLang="es-MX" sz="3200" b="0">
                <a:latin typeface="Calibri" panose="020F0502020204030204" pitchFamily="34" charset="0"/>
              </a:rPr>
            </a:br>
            <a:r>
              <a:rPr lang="es-MX" altLang="es-MX" sz="3200" b="0">
                <a:latin typeface="Calibri" panose="020F0502020204030204" pitchFamily="34" charset="0"/>
              </a:rPr>
              <a:t>  Hasta 1990 eran 10, </a:t>
            </a:r>
            <a:br>
              <a:rPr lang="es-MX" altLang="es-MX" sz="3200" b="0">
                <a:latin typeface="Calibri" panose="020F0502020204030204" pitchFamily="34" charset="0"/>
              </a:rPr>
            </a:br>
            <a:r>
              <a:rPr lang="es-MX" altLang="es-MX" sz="3200" b="0">
                <a:latin typeface="Calibri" panose="020F0502020204030204" pitchFamily="34" charset="0"/>
              </a:rPr>
              <a:t>  </a:t>
            </a:r>
            <a:r>
              <a:rPr lang="es-MX" altLang="es-MX" sz="3200" b="0">
                <a:latin typeface="Calibri" panose="020F0502020204030204" pitchFamily="34" charset="0"/>
                <a:cs typeface="Times New Roman" panose="02020603050405020304" pitchFamily="18" charset="0"/>
              </a:rPr>
              <a:t>hoy son 16 </a:t>
            </a:r>
            <a:r>
              <a:rPr lang="es-MX" altLang="es-MX" sz="3200" b="0" i="1">
                <a:latin typeface="Calibri" panose="020F0502020204030204" pitchFamily="34" charset="0"/>
                <a:cs typeface="Times New Roman" panose="02020603050405020304" pitchFamily="18" charset="0"/>
              </a:rPr>
              <a:t>Länder</a:t>
            </a:r>
            <a:r>
              <a:rPr lang="es-ES" altLang="es-MX" sz="3200" b="0">
                <a:latin typeface="Calibri" panose="020F0502020204030204" pitchFamily="34" charset="0"/>
              </a:rPr>
              <a:t> </a:t>
            </a:r>
          </a:p>
        </p:txBody>
      </p:sp>
      <p:sp>
        <p:nvSpPr>
          <p:cNvPr id="98309" name="Text Box 5">
            <a:extLst>
              <a:ext uri="{FF2B5EF4-FFF2-40B4-BE49-F238E27FC236}">
                <a16:creationId xmlns:a16="http://schemas.microsoft.com/office/drawing/2014/main" id="{65FC706E-568B-458A-8B3F-CCA6822845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4359275"/>
            <a:ext cx="8534400" cy="2041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 b="0">
                <a:latin typeface="Calibri" panose="020F0502020204030204" pitchFamily="34" charset="0"/>
              </a:rPr>
              <a:t> Presidente ceremonial </a:t>
            </a:r>
            <a:br>
              <a:rPr lang="es-MX" altLang="es-MX" sz="3200" b="0">
                <a:latin typeface="Calibri" panose="020F0502020204030204" pitchFamily="34" charset="0"/>
              </a:rPr>
            </a:br>
            <a:r>
              <a:rPr lang="es-MX" altLang="es-MX" sz="3200" b="0">
                <a:latin typeface="Calibri" panose="020F0502020204030204" pitchFamily="34" charset="0"/>
              </a:rPr>
              <a:t>  (como F-III, F-IV e Italia) </a:t>
            </a:r>
            <a:br>
              <a:rPr lang="es-MX" altLang="es-MX" sz="3200" b="0">
                <a:latin typeface="Calibri" panose="020F0502020204030204" pitchFamily="34" charset="0"/>
              </a:rPr>
            </a:br>
            <a:r>
              <a:rPr lang="es-MX" altLang="es-MX" sz="3200" b="0">
                <a:latin typeface="Calibri" panose="020F0502020204030204" pitchFamily="34" charset="0"/>
              </a:rPr>
              <a:t>  elegido c/5 años por </a:t>
            </a:r>
            <a:br>
              <a:rPr lang="es-MX" altLang="es-MX" sz="3200" b="0">
                <a:latin typeface="Calibri" panose="020F0502020204030204" pitchFamily="34" charset="0"/>
              </a:rPr>
            </a:br>
            <a:r>
              <a:rPr lang="es-MX" altLang="es-MX" sz="3200" b="0">
                <a:latin typeface="Calibri" panose="020F0502020204030204" pitchFamily="34" charset="0"/>
              </a:rPr>
              <a:t>  </a:t>
            </a:r>
            <a:r>
              <a:rPr lang="es-MX" altLang="es-MX" sz="3200" b="0" i="1">
                <a:latin typeface="Calibri" panose="020F0502020204030204" pitchFamily="34" charset="0"/>
              </a:rPr>
              <a:t>Bundestag</a:t>
            </a:r>
            <a:r>
              <a:rPr lang="es-MX" altLang="es-MX" sz="3200" b="0">
                <a:latin typeface="Calibri" panose="020F0502020204030204" pitchFamily="34" charset="0"/>
              </a:rPr>
              <a:t> + igual núm. de legisladores estatales</a:t>
            </a:r>
            <a:endParaRPr lang="es-ES" altLang="es-MX" sz="3200" b="0">
              <a:latin typeface="Calibri" panose="020F0502020204030204" pitchFamily="34" charset="0"/>
            </a:endParaRPr>
          </a:p>
        </p:txBody>
      </p:sp>
      <p:pic>
        <p:nvPicPr>
          <p:cNvPr id="16389" name="Picture 6" descr="C:\Documents and Settings\emagar\Mis documentos\Mis imágenes\deutschland-polit.jpg">
            <a:extLst>
              <a:ext uri="{FF2B5EF4-FFF2-40B4-BE49-F238E27FC236}">
                <a16:creationId xmlns:a16="http://schemas.microsoft.com/office/drawing/2014/main" id="{21713C25-1C57-4BA7-9B83-83981A1FCF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5450" y="1143000"/>
            <a:ext cx="3222625" cy="464820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rgbClr val="80808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8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8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308" grpId="0" autoUpdateAnimBg="0"/>
      <p:bldP spid="98309" grpId="0" autoUpdateAnimBg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82" name="Text Box 2">
            <a:extLst>
              <a:ext uri="{FF2B5EF4-FFF2-40B4-BE49-F238E27FC236}">
                <a16:creationId xmlns:a16="http://schemas.microsoft.com/office/drawing/2014/main" id="{81E73E9F-2CE3-4AA4-ACC5-6EE7AABC06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2438400"/>
            <a:ext cx="7848600" cy="2051050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folHlink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b="0">
                <a:latin typeface="Calibri" panose="020F0502020204030204" pitchFamily="34" charset="0"/>
              </a:rPr>
              <a:t>Art. 67 “El Bundestag puede expresar su falta de confianza en el Canciller federal </a:t>
            </a:r>
            <a:r>
              <a:rPr lang="es-MX" altLang="es-MX" sz="3200" b="0">
                <a:solidFill>
                  <a:srgbClr val="CC0000"/>
                </a:solidFill>
                <a:latin typeface="Calibri" panose="020F0502020204030204" pitchFamily="34" charset="0"/>
              </a:rPr>
              <a:t>sólo mediante elección de un sucesor</a:t>
            </a:r>
            <a:r>
              <a:rPr lang="es-MX" altLang="es-MX" sz="3200" b="0">
                <a:latin typeface="Calibri" panose="020F0502020204030204" pitchFamily="34" charset="0"/>
              </a:rPr>
              <a:t> por mayoría de sus miembros”</a:t>
            </a:r>
            <a:endParaRPr lang="es-ES" altLang="es-MX" sz="3200" b="0">
              <a:latin typeface="Calibri" panose="020F0502020204030204" pitchFamily="34" charset="0"/>
            </a:endParaRPr>
          </a:p>
        </p:txBody>
      </p:sp>
      <p:sp>
        <p:nvSpPr>
          <p:cNvPr id="199683" name="Text Box 3">
            <a:extLst>
              <a:ext uri="{FF2B5EF4-FFF2-40B4-BE49-F238E27FC236}">
                <a16:creationId xmlns:a16="http://schemas.microsoft.com/office/drawing/2014/main" id="{85FBD17D-B838-46A6-91F2-0DF81343D5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4648200"/>
            <a:ext cx="809625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 b="0">
                <a:latin typeface="Calibri" panose="020F0502020204030204" pitchFamily="34" charset="0"/>
              </a:rPr>
              <a:t> Sólo dos intentos de censura desde 1949:</a:t>
            </a:r>
            <a:endParaRPr lang="es-ES" altLang="es-MX" sz="3200" b="0">
              <a:latin typeface="Calibri" panose="020F0502020204030204" pitchFamily="34" charset="0"/>
            </a:endParaRPr>
          </a:p>
        </p:txBody>
      </p:sp>
      <p:sp>
        <p:nvSpPr>
          <p:cNvPr id="17412" name="Text Box 5">
            <a:extLst>
              <a:ext uri="{FF2B5EF4-FFF2-40B4-BE49-F238E27FC236}">
                <a16:creationId xmlns:a16="http://schemas.microsoft.com/office/drawing/2014/main" id="{6E1098EB-DF96-4971-B15A-E014AF3073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93850" y="304800"/>
            <a:ext cx="59499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 b="0">
                <a:solidFill>
                  <a:schemeClr val="tx2"/>
                </a:solidFill>
                <a:latin typeface="Calibri" panose="020F0502020204030204" pitchFamily="34" charset="0"/>
              </a:rPr>
              <a:t>La “Ley Básica” (2)</a:t>
            </a:r>
            <a:endParaRPr lang="es-ES" altLang="es-MX" sz="3200" b="0">
              <a:solidFill>
                <a:schemeClr val="tx2"/>
              </a:solidFill>
              <a:latin typeface="Calibri" panose="020F0502020204030204" pitchFamily="34" charset="0"/>
            </a:endParaRPr>
          </a:p>
        </p:txBody>
      </p:sp>
      <p:sp>
        <p:nvSpPr>
          <p:cNvPr id="17413" name="Text Box 6">
            <a:extLst>
              <a:ext uri="{FF2B5EF4-FFF2-40B4-BE49-F238E27FC236}">
                <a16:creationId xmlns:a16="http://schemas.microsoft.com/office/drawing/2014/main" id="{83266759-9C70-45B9-B8F4-6D7CF61A4A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1295400"/>
            <a:ext cx="83820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 b="0" dirty="0">
                <a:latin typeface="Calibri"/>
                <a:cs typeface="Calibri"/>
              </a:rPr>
              <a:t> El Canciller es responsable ante el </a:t>
            </a:r>
            <a:r>
              <a:rPr lang="es-MX" altLang="es-MX" sz="3200" b="0" dirty="0" err="1">
                <a:latin typeface="Calibri"/>
                <a:cs typeface="Calibri"/>
              </a:rPr>
              <a:t>Bundestag</a:t>
            </a:r>
            <a:r>
              <a:rPr lang="es-MX" altLang="es-MX" sz="3200" b="0" dirty="0">
                <a:latin typeface="Calibri"/>
                <a:cs typeface="Calibri"/>
              </a:rPr>
              <a:t>. </a:t>
            </a:r>
            <a:br>
              <a:rPr lang="es-MX" altLang="es-MX" sz="3200" b="0" dirty="0">
                <a:latin typeface="Calibri" panose="020F0502020204030204" pitchFamily="34" charset="0"/>
              </a:rPr>
            </a:br>
            <a:r>
              <a:rPr lang="es-MX" altLang="es-MX" sz="3200" b="0" dirty="0">
                <a:latin typeface="Calibri"/>
                <a:cs typeface="Calibri"/>
              </a:rPr>
              <a:t>   Usan el voto de censura </a:t>
            </a:r>
            <a:r>
              <a:rPr lang="es-MX" altLang="es-MX" sz="3200" dirty="0">
                <a:latin typeface="Calibri"/>
                <a:cs typeface="Calibri"/>
              </a:rPr>
              <a:t>constructivo</a:t>
            </a:r>
            <a:endParaRPr lang="es-ES" altLang="es-MX" sz="3200" i="1" dirty="0">
              <a:latin typeface="Calibri"/>
              <a:cs typeface="Calibri"/>
            </a:endParaRPr>
          </a:p>
        </p:txBody>
      </p:sp>
      <p:pic>
        <p:nvPicPr>
          <p:cNvPr id="162816" name="Picture 1024">
            <a:extLst>
              <a:ext uri="{FF2B5EF4-FFF2-40B4-BE49-F238E27FC236}">
                <a16:creationId xmlns:a16="http://schemas.microsoft.com/office/drawing/2014/main" id="{BE8FCAE1-92AB-4FF6-A6EF-2D2690C654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725" y="5373688"/>
            <a:ext cx="8718550" cy="115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9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9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628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9682" grpId="0" animBg="1" autoUpdateAnimBg="0"/>
      <p:bldP spid="199683" grpId="0" autoUpdateAnimBg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ext Box 2">
            <a:extLst>
              <a:ext uri="{FF2B5EF4-FFF2-40B4-BE49-F238E27FC236}">
                <a16:creationId xmlns:a16="http://schemas.microsoft.com/office/drawing/2014/main" id="{B7C12999-089F-438E-849F-E31E449652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93850" y="304800"/>
            <a:ext cx="59499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 b="0">
                <a:solidFill>
                  <a:schemeClr val="tx2"/>
                </a:solidFill>
                <a:latin typeface="Calibri" panose="020F0502020204030204" pitchFamily="34" charset="0"/>
              </a:rPr>
              <a:t>La “Ley Básica” (2)</a:t>
            </a:r>
            <a:endParaRPr lang="es-ES" altLang="es-MX" sz="3200" b="0">
              <a:solidFill>
                <a:schemeClr val="tx2"/>
              </a:solidFill>
              <a:latin typeface="Calibri" panose="020F0502020204030204" pitchFamily="34" charset="0"/>
            </a:endParaRPr>
          </a:p>
        </p:txBody>
      </p:sp>
      <p:sp>
        <p:nvSpPr>
          <p:cNvPr id="18435" name="Text Box 3">
            <a:extLst>
              <a:ext uri="{FF2B5EF4-FFF2-40B4-BE49-F238E27FC236}">
                <a16:creationId xmlns:a16="http://schemas.microsoft.com/office/drawing/2014/main" id="{0E225299-0BF1-4998-82DC-3B46632DFE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1295400"/>
            <a:ext cx="83820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 b="0">
                <a:latin typeface="Calibri" panose="020F0502020204030204" pitchFamily="34" charset="0"/>
              </a:rPr>
              <a:t> Aprendieron lección de la Rep. de Weimar</a:t>
            </a:r>
            <a:endParaRPr lang="es-ES" altLang="es-MX" sz="3200" b="0" i="1">
              <a:latin typeface="Calibri" panose="020F0502020204030204" pitchFamily="34" charset="0"/>
            </a:endParaRPr>
          </a:p>
        </p:txBody>
      </p:sp>
      <p:grpSp>
        <p:nvGrpSpPr>
          <p:cNvPr id="18436" name="Group 14">
            <a:extLst>
              <a:ext uri="{FF2B5EF4-FFF2-40B4-BE49-F238E27FC236}">
                <a16:creationId xmlns:a16="http://schemas.microsoft.com/office/drawing/2014/main" id="{479FF1DC-A29D-4B87-ABA9-860447AF96AA}"/>
              </a:ext>
            </a:extLst>
          </p:cNvPr>
          <p:cNvGrpSpPr>
            <a:grpSpLocks/>
          </p:cNvGrpSpPr>
          <p:nvPr/>
        </p:nvGrpSpPr>
        <p:grpSpPr bwMode="auto">
          <a:xfrm>
            <a:off x="665163" y="2819400"/>
            <a:ext cx="7945437" cy="1376363"/>
            <a:chOff x="419" y="2304"/>
            <a:chExt cx="5005" cy="867"/>
          </a:xfrm>
        </p:grpSpPr>
        <p:sp>
          <p:nvSpPr>
            <p:cNvPr id="18443" name="Line 4">
              <a:extLst>
                <a:ext uri="{FF2B5EF4-FFF2-40B4-BE49-F238E27FC236}">
                  <a16:creationId xmlns:a16="http://schemas.microsoft.com/office/drawing/2014/main" id="{0D60B4A6-99AB-434D-B21F-4247E537CDC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24" y="2736"/>
              <a:ext cx="460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8444" name="Text Box 5">
              <a:extLst>
                <a:ext uri="{FF2B5EF4-FFF2-40B4-BE49-F238E27FC236}">
                  <a16:creationId xmlns:a16="http://schemas.microsoft.com/office/drawing/2014/main" id="{F8446D7F-4852-455F-A546-C5214939EF2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9" y="2867"/>
              <a:ext cx="52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s-MX" altLang="es-MX" b="0">
                  <a:latin typeface="Calibri" panose="020F0502020204030204" pitchFamily="34" charset="0"/>
                </a:rPr>
                <a:t>PC</a:t>
              </a:r>
              <a:endParaRPr lang="es-ES" altLang="es-MX" b="0">
                <a:latin typeface="Calibri" panose="020F0502020204030204" pitchFamily="34" charset="0"/>
              </a:endParaRPr>
            </a:p>
          </p:txBody>
        </p:sp>
        <p:sp>
          <p:nvSpPr>
            <p:cNvPr id="18445" name="Text Box 6">
              <a:extLst>
                <a:ext uri="{FF2B5EF4-FFF2-40B4-BE49-F238E27FC236}">
                  <a16:creationId xmlns:a16="http://schemas.microsoft.com/office/drawing/2014/main" id="{0885A9B6-07B0-4A3D-A078-70B1119B818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04" y="2880"/>
              <a:ext cx="72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s-MX" altLang="es-MX" b="0">
                  <a:latin typeface="Calibri" panose="020F0502020204030204" pitchFamily="34" charset="0"/>
                </a:rPr>
                <a:t>Nazis</a:t>
              </a:r>
              <a:endParaRPr lang="es-ES" altLang="es-MX" b="0">
                <a:latin typeface="Calibri" panose="020F0502020204030204" pitchFamily="34" charset="0"/>
              </a:endParaRPr>
            </a:p>
          </p:txBody>
        </p:sp>
        <p:sp>
          <p:nvSpPr>
            <p:cNvPr id="18446" name="Line 7">
              <a:extLst>
                <a:ext uri="{FF2B5EF4-FFF2-40B4-BE49-F238E27FC236}">
                  <a16:creationId xmlns:a16="http://schemas.microsoft.com/office/drawing/2014/main" id="{8C214645-FEAA-4CCC-9F06-DAF5736F067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4" y="2688"/>
              <a:ext cx="0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8447" name="Line 8">
              <a:extLst>
                <a:ext uri="{FF2B5EF4-FFF2-40B4-BE49-F238E27FC236}">
                  <a16:creationId xmlns:a16="http://schemas.microsoft.com/office/drawing/2014/main" id="{C7C3C8E8-9C20-42D2-A43D-2D15B47204E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36" y="2688"/>
              <a:ext cx="0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8448" name="Line 9">
              <a:extLst>
                <a:ext uri="{FF2B5EF4-FFF2-40B4-BE49-F238E27FC236}">
                  <a16:creationId xmlns:a16="http://schemas.microsoft.com/office/drawing/2014/main" id="{58A87F7C-F571-4296-B9D5-F7735BB64A1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8" y="2688"/>
              <a:ext cx="0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8449" name="Text Box 10">
              <a:extLst>
                <a:ext uri="{FF2B5EF4-FFF2-40B4-BE49-F238E27FC236}">
                  <a16:creationId xmlns:a16="http://schemas.microsoft.com/office/drawing/2014/main" id="{E8B29243-34D4-4F85-B63D-82F736135A2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24" y="2867"/>
              <a:ext cx="52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s-MX" altLang="es-MX">
                  <a:latin typeface="Calibri" panose="020F0502020204030204" pitchFamily="34" charset="0"/>
                </a:rPr>
                <a:t>SPD</a:t>
              </a:r>
              <a:endParaRPr lang="es-ES" altLang="es-MX">
                <a:latin typeface="Calibri" panose="020F0502020204030204" pitchFamily="34" charset="0"/>
              </a:endParaRPr>
            </a:p>
          </p:txBody>
        </p:sp>
        <p:sp>
          <p:nvSpPr>
            <p:cNvPr id="18450" name="Text Box 11">
              <a:extLst>
                <a:ext uri="{FF2B5EF4-FFF2-40B4-BE49-F238E27FC236}">
                  <a16:creationId xmlns:a16="http://schemas.microsoft.com/office/drawing/2014/main" id="{A2941217-CC3D-441B-9CF9-D14FDA441AC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30" y="2880"/>
              <a:ext cx="816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s-MX" altLang="es-MX">
                  <a:latin typeface="Calibri" panose="020F0502020204030204" pitchFamily="34" charset="0"/>
                </a:rPr>
                <a:t>Zentrum</a:t>
              </a:r>
              <a:endParaRPr lang="es-ES" altLang="es-MX">
                <a:latin typeface="Calibri" panose="020F0502020204030204" pitchFamily="34" charset="0"/>
              </a:endParaRPr>
            </a:p>
          </p:txBody>
        </p:sp>
        <p:sp>
          <p:nvSpPr>
            <p:cNvPr id="18451" name="Text Box 12">
              <a:extLst>
                <a:ext uri="{FF2B5EF4-FFF2-40B4-BE49-F238E27FC236}">
                  <a16:creationId xmlns:a16="http://schemas.microsoft.com/office/drawing/2014/main" id="{ADF38CCD-DE04-4697-BDAC-610B9FAC7B6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46" y="2880"/>
              <a:ext cx="52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s-MX" altLang="es-MX">
                  <a:latin typeface="Calibri" panose="020F0502020204030204" pitchFamily="34" charset="0"/>
                </a:rPr>
                <a:t>NVP</a:t>
              </a:r>
              <a:endParaRPr lang="es-ES" altLang="es-MX">
                <a:latin typeface="Calibri" panose="020F0502020204030204" pitchFamily="34" charset="0"/>
              </a:endParaRPr>
            </a:p>
          </p:txBody>
        </p:sp>
        <p:sp>
          <p:nvSpPr>
            <p:cNvPr id="18452" name="Text Box 13">
              <a:extLst>
                <a:ext uri="{FF2B5EF4-FFF2-40B4-BE49-F238E27FC236}">
                  <a16:creationId xmlns:a16="http://schemas.microsoft.com/office/drawing/2014/main" id="{93351512-26FD-4CB8-A81A-9465DB85AD4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70" y="2304"/>
              <a:ext cx="52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s-MX" altLang="es-MX">
                  <a:latin typeface="Calibri" panose="020F0502020204030204" pitchFamily="34" charset="0"/>
                </a:rPr>
                <a:t>gob</a:t>
              </a:r>
              <a:endParaRPr lang="es-ES" altLang="es-MX">
                <a:latin typeface="Calibri" panose="020F0502020204030204" pitchFamily="34" charset="0"/>
              </a:endParaRPr>
            </a:p>
          </p:txBody>
        </p:sp>
      </p:grpSp>
      <p:sp>
        <p:nvSpPr>
          <p:cNvPr id="18437" name="Text Box 15">
            <a:extLst>
              <a:ext uri="{FF2B5EF4-FFF2-40B4-BE49-F238E27FC236}">
                <a16:creationId xmlns:a16="http://schemas.microsoft.com/office/drawing/2014/main" id="{B5E12BFC-597F-48DB-935E-3D023F4AF3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4495800"/>
            <a:ext cx="8382000" cy="1066800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b="0">
                <a:latin typeface="Calibri" panose="020F0502020204030204" pitchFamily="34" charset="0"/>
              </a:rPr>
              <a:t>(1) Extremos unían votos para censurar al gob </a:t>
            </a:r>
            <a:br>
              <a:rPr lang="es-MX" altLang="es-MX" sz="3200" b="0">
                <a:latin typeface="Calibri" panose="020F0502020204030204" pitchFamily="34" charset="0"/>
              </a:rPr>
            </a:br>
            <a:r>
              <a:rPr lang="es-MX" altLang="es-MX" sz="3200" b="0">
                <a:latin typeface="Calibri" panose="020F0502020204030204" pitchFamily="34" charset="0"/>
              </a:rPr>
              <a:t>     (fin: desestabilización para tomar el poder)</a:t>
            </a:r>
            <a:endParaRPr lang="es-ES" altLang="es-MX" sz="3200" b="0" i="1">
              <a:latin typeface="Calibri" panose="020F0502020204030204" pitchFamily="34" charset="0"/>
            </a:endParaRPr>
          </a:p>
        </p:txBody>
      </p:sp>
      <p:sp>
        <p:nvSpPr>
          <p:cNvPr id="18438" name="Text Box 16">
            <a:extLst>
              <a:ext uri="{FF2B5EF4-FFF2-40B4-BE49-F238E27FC236}">
                <a16:creationId xmlns:a16="http://schemas.microsoft.com/office/drawing/2014/main" id="{800108D0-34CB-472A-A7FF-33D0AE3423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5541963"/>
            <a:ext cx="8382000" cy="1066800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b="0">
                <a:latin typeface="Calibri" panose="020F0502020204030204" pitchFamily="34" charset="0"/>
              </a:rPr>
              <a:t>(2) Nunca lo habrían logrado si antes hubiesen </a:t>
            </a:r>
            <a:br>
              <a:rPr lang="es-MX" altLang="es-MX" sz="3200" b="0">
                <a:latin typeface="Calibri" panose="020F0502020204030204" pitchFamily="34" charset="0"/>
              </a:rPr>
            </a:br>
            <a:r>
              <a:rPr lang="es-MX" altLang="es-MX" sz="3200" b="0">
                <a:latin typeface="Calibri" panose="020F0502020204030204" pitchFamily="34" charset="0"/>
              </a:rPr>
              <a:t>      tenido que decidir entre SPD o NVP</a:t>
            </a:r>
            <a:endParaRPr lang="es-ES" altLang="es-MX" sz="3200" b="0" i="1">
              <a:latin typeface="Calibri" panose="020F0502020204030204" pitchFamily="34" charset="0"/>
            </a:endParaRPr>
          </a:p>
        </p:txBody>
      </p:sp>
      <p:pic>
        <p:nvPicPr>
          <p:cNvPr id="18439" name="Picture 17">
            <a:extLst>
              <a:ext uri="{FF2B5EF4-FFF2-40B4-BE49-F238E27FC236}">
                <a16:creationId xmlns:a16="http://schemas.microsoft.com/office/drawing/2014/main" id="{C616A7CD-9F56-4122-807A-B854A4974F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8100" y="2971800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40" name="Picture 19">
            <a:extLst>
              <a:ext uri="{FF2B5EF4-FFF2-40B4-BE49-F238E27FC236}">
                <a16:creationId xmlns:a16="http://schemas.microsoft.com/office/drawing/2014/main" id="{06056B13-AE91-4598-963E-038966889E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275" y="2514600"/>
            <a:ext cx="847725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41" name="Picture 20">
            <a:extLst>
              <a:ext uri="{FF2B5EF4-FFF2-40B4-BE49-F238E27FC236}">
                <a16:creationId xmlns:a16="http://schemas.microsoft.com/office/drawing/2014/main" id="{077CA5A3-6415-44C8-A506-982D57ECC9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6025" y="2606675"/>
            <a:ext cx="765175" cy="74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42" name="Picture 21">
            <a:extLst>
              <a:ext uri="{FF2B5EF4-FFF2-40B4-BE49-F238E27FC236}">
                <a16:creationId xmlns:a16="http://schemas.microsoft.com/office/drawing/2014/main" id="{4FD003D4-7074-41FA-B1A7-BBE4F05936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3225" y="2463800"/>
            <a:ext cx="663575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ext Box 3">
            <a:extLst>
              <a:ext uri="{FF2B5EF4-FFF2-40B4-BE49-F238E27FC236}">
                <a16:creationId xmlns:a16="http://schemas.microsoft.com/office/drawing/2014/main" id="{F39393FC-1BAD-4E60-B7D9-0BE8C928C8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93850" y="304800"/>
            <a:ext cx="59499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 b="0">
                <a:solidFill>
                  <a:schemeClr val="tx2"/>
                </a:solidFill>
                <a:latin typeface="Calibri" panose="020F0502020204030204" pitchFamily="34" charset="0"/>
              </a:rPr>
              <a:t>La “Ley Básica” (3)</a:t>
            </a:r>
            <a:endParaRPr lang="es-ES" altLang="es-MX" sz="3200" b="0">
              <a:solidFill>
                <a:schemeClr val="tx2"/>
              </a:solidFill>
              <a:latin typeface="Calibri" panose="020F0502020204030204" pitchFamily="34" charset="0"/>
            </a:endParaRPr>
          </a:p>
        </p:txBody>
      </p:sp>
      <p:sp>
        <p:nvSpPr>
          <p:cNvPr id="19459" name="Text Box 18">
            <a:extLst>
              <a:ext uri="{FF2B5EF4-FFF2-40B4-BE49-F238E27FC236}">
                <a16:creationId xmlns:a16="http://schemas.microsoft.com/office/drawing/2014/main" id="{D12290D7-8B51-4B20-A020-3796EB2517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1268413"/>
            <a:ext cx="8382000" cy="206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 b="0">
                <a:latin typeface="Calibri" panose="020F0502020204030204" pitchFamily="34" charset="0"/>
              </a:rPr>
              <a:t> En sept. 2005 cambió gobierno sin censura: Canciller convocó a una elección anticipada tras derrotas estrepitosas de su partido en elecciones estatales)</a:t>
            </a:r>
            <a:endParaRPr lang="es-ES" altLang="es-MX" sz="3200" b="0" i="1">
              <a:latin typeface="Calibri" panose="020F0502020204030204" pitchFamily="34" charset="0"/>
            </a:endParaRPr>
          </a:p>
        </p:txBody>
      </p:sp>
      <p:sp>
        <p:nvSpPr>
          <p:cNvPr id="19460" name="Text Box 19">
            <a:extLst>
              <a:ext uri="{FF2B5EF4-FFF2-40B4-BE49-F238E27FC236}">
                <a16:creationId xmlns:a16="http://schemas.microsoft.com/office/drawing/2014/main" id="{3235DA0B-C594-4DF8-A382-180D3DB262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4738688"/>
            <a:ext cx="8382000" cy="1570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 b="0" dirty="0">
                <a:latin typeface="Calibri"/>
                <a:cs typeface="Calibri"/>
              </a:rPr>
              <a:t> En sept. 2017 terminó el mandato constitucional -&gt; elección general. </a:t>
            </a:r>
            <a:br>
              <a:rPr lang="es-MX" altLang="es-MX" sz="3200" b="0" dirty="0">
                <a:latin typeface="Calibri" panose="020F0502020204030204" pitchFamily="34" charset="0"/>
              </a:rPr>
            </a:br>
            <a:r>
              <a:rPr lang="es-MX" altLang="es-MX" sz="3200" b="0" dirty="0">
                <a:latin typeface="Calibri"/>
                <a:cs typeface="Calibri"/>
              </a:rPr>
              <a:t>Merkel IV tuvo mandato hasta 2021</a:t>
            </a:r>
            <a:endParaRPr lang="es-ES" altLang="es-MX" sz="3200" b="0" i="1" dirty="0">
              <a:latin typeface="Calibri"/>
              <a:cs typeface="Calibri"/>
            </a:endParaRPr>
          </a:p>
        </p:txBody>
      </p:sp>
      <p:pic>
        <p:nvPicPr>
          <p:cNvPr id="19461" name="Picture 6" descr="http://upload.wikimedia.org/wikipedia/commons/thumb/c/c0/2005_nordrhein_landtag_result.svg/320px-2005_nordrhein_landtag_result.svg.png">
            <a:extLst>
              <a:ext uri="{FF2B5EF4-FFF2-40B4-BE49-F238E27FC236}">
                <a16:creationId xmlns:a16="http://schemas.microsoft.com/office/drawing/2014/main" id="{8EEE891D-1B3F-49BF-A12E-5700C10FB6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163" y="2781300"/>
            <a:ext cx="3048000" cy="179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ext Box 2">
            <a:extLst>
              <a:ext uri="{FF2B5EF4-FFF2-40B4-BE49-F238E27FC236}">
                <a16:creationId xmlns:a16="http://schemas.microsoft.com/office/drawing/2014/main" id="{16F92E69-82F6-47DC-854A-423B02FF47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93850" y="304800"/>
            <a:ext cx="59499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 b="0">
                <a:solidFill>
                  <a:schemeClr val="tx2"/>
                </a:solidFill>
                <a:latin typeface="Calibri" panose="020F0502020204030204" pitchFamily="34" charset="0"/>
              </a:rPr>
              <a:t>La “Ley Básica” (4)</a:t>
            </a:r>
            <a:endParaRPr lang="es-ES" altLang="es-MX" sz="3200" b="0">
              <a:solidFill>
                <a:schemeClr val="tx2"/>
              </a:solidFill>
              <a:latin typeface="Calibri" panose="020F0502020204030204" pitchFamily="34" charset="0"/>
            </a:endParaRPr>
          </a:p>
        </p:txBody>
      </p:sp>
      <p:sp>
        <p:nvSpPr>
          <p:cNvPr id="20483" name="Text Box 3">
            <a:extLst>
              <a:ext uri="{FF2B5EF4-FFF2-40B4-BE49-F238E27FC236}">
                <a16:creationId xmlns:a16="http://schemas.microsoft.com/office/drawing/2014/main" id="{DF6266ED-9B0E-49B3-9294-AA94237773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1295400"/>
            <a:ext cx="83820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 b="0">
                <a:latin typeface="Calibri" panose="020F0502020204030204" pitchFamily="34" charset="0"/>
              </a:rPr>
              <a:t> Gabinete: el canciller tiene control sobre </a:t>
            </a:r>
            <a:br>
              <a:rPr lang="es-MX" altLang="es-MX" sz="3200" b="0">
                <a:latin typeface="Calibri" panose="020F0502020204030204" pitchFamily="34" charset="0"/>
              </a:rPr>
            </a:br>
            <a:r>
              <a:rPr lang="es-MX" altLang="es-MX" sz="3200" b="0">
                <a:latin typeface="Calibri" panose="020F0502020204030204" pitchFamily="34" charset="0"/>
              </a:rPr>
              <a:t>   nombramientos y destituciones</a:t>
            </a:r>
            <a:endParaRPr lang="es-ES" altLang="es-MX" sz="3200" b="0" i="1">
              <a:latin typeface="Calibri" panose="020F0502020204030204" pitchFamily="34" charset="0"/>
            </a:endParaRPr>
          </a:p>
        </p:txBody>
      </p:sp>
      <p:sp>
        <p:nvSpPr>
          <p:cNvPr id="101380" name="Text Box 4">
            <a:extLst>
              <a:ext uri="{FF2B5EF4-FFF2-40B4-BE49-F238E27FC236}">
                <a16:creationId xmlns:a16="http://schemas.microsoft.com/office/drawing/2014/main" id="{9F48B0BC-3E77-4CE2-A01D-71B82E9686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3475038"/>
            <a:ext cx="3581400" cy="1554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b="0">
                <a:latin typeface="Calibri" panose="020F0502020204030204" pitchFamily="34" charset="0"/>
              </a:rPr>
              <a:t>CDU, CSU y FDP </a:t>
            </a:r>
            <a:br>
              <a:rPr lang="es-MX" altLang="es-MX" sz="3200" b="0">
                <a:latin typeface="Calibri" panose="020F0502020204030204" pitchFamily="34" charset="0"/>
              </a:rPr>
            </a:br>
            <a:r>
              <a:rPr lang="es-MX" altLang="es-MX" sz="3200" b="0">
                <a:latin typeface="Calibri" panose="020F0502020204030204" pitchFamily="34" charset="0"/>
              </a:rPr>
              <a:t>se distribuyen </a:t>
            </a:r>
            <a:br>
              <a:rPr lang="es-MX" altLang="es-MX" sz="3200" b="0">
                <a:latin typeface="Calibri" panose="020F0502020204030204" pitchFamily="34" charset="0"/>
              </a:rPr>
            </a:br>
            <a:r>
              <a:rPr lang="es-MX" altLang="es-MX" sz="3200" b="0">
                <a:latin typeface="Calibri" panose="020F0502020204030204" pitchFamily="34" charset="0"/>
              </a:rPr>
              <a:t>las carteras</a:t>
            </a:r>
            <a:endParaRPr lang="es-ES" altLang="es-MX" sz="3200" b="0" i="1">
              <a:latin typeface="Calibri" panose="020F0502020204030204" pitchFamily="34" charset="0"/>
            </a:endParaRPr>
          </a:p>
        </p:txBody>
      </p:sp>
      <p:sp>
        <p:nvSpPr>
          <p:cNvPr id="101381" name="Text Box 5">
            <a:extLst>
              <a:ext uri="{FF2B5EF4-FFF2-40B4-BE49-F238E27FC236}">
                <a16:creationId xmlns:a16="http://schemas.microsoft.com/office/drawing/2014/main" id="{7B535888-BA91-4692-94D8-115B175159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33800" y="3276600"/>
            <a:ext cx="4876800" cy="2041525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 b="0">
                <a:latin typeface="Calibri" panose="020F0502020204030204" pitchFamily="34" charset="0"/>
              </a:rPr>
              <a:t>Mismo en casi todo régimen parlamentario. PM suele nombrar/remover libremente</a:t>
            </a:r>
            <a:endParaRPr lang="es-ES" altLang="es-MX" sz="3200" b="0" i="1">
              <a:latin typeface="Calibri" panose="020F0502020204030204" pitchFamily="34" charset="0"/>
            </a:endParaRPr>
          </a:p>
        </p:txBody>
      </p:sp>
      <p:sp>
        <p:nvSpPr>
          <p:cNvPr id="101382" name="Text Box 6">
            <a:extLst>
              <a:ext uri="{FF2B5EF4-FFF2-40B4-BE49-F238E27FC236}">
                <a16:creationId xmlns:a16="http://schemas.microsoft.com/office/drawing/2014/main" id="{D4675524-4AE5-40E3-AC5D-BB2B0B010B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2468563"/>
            <a:ext cx="8382000" cy="579437"/>
          </a:xfrm>
          <a:prstGeom prst="rect">
            <a:avLst/>
          </a:prstGeom>
          <a:solidFill>
            <a:srgbClr val="FFCC66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 b="0">
                <a:latin typeface="Calibri" panose="020F0502020204030204" pitchFamily="34" charset="0"/>
              </a:rPr>
              <a:t>2009-13 gobernó alianza CDU/CSU con FDP </a:t>
            </a:r>
            <a:endParaRPr lang="es-ES" altLang="es-MX" sz="3200" b="0" i="1">
              <a:latin typeface="Calibri" panose="020F0502020204030204" pitchFamily="34" charset="0"/>
            </a:endParaRPr>
          </a:p>
        </p:txBody>
      </p:sp>
      <p:sp>
        <p:nvSpPr>
          <p:cNvPr id="101383" name="Text Box 7">
            <a:extLst>
              <a:ext uri="{FF2B5EF4-FFF2-40B4-BE49-F238E27FC236}">
                <a16:creationId xmlns:a16="http://schemas.microsoft.com/office/drawing/2014/main" id="{134A8A29-B663-49CE-B952-FE494FC435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5334000"/>
            <a:ext cx="83820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 b="0">
                <a:latin typeface="Calibri" panose="020F0502020204030204" pitchFamily="34" charset="0"/>
              </a:rPr>
              <a:t>CDU/CSU: Originalmente católico, luego cristiano (K. Adenauer)</a:t>
            </a:r>
            <a:endParaRPr lang="es-ES" altLang="es-MX" sz="3200" b="0" i="1">
              <a:latin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380" grpId="0" autoUpdateAnimBg="0"/>
      <p:bldP spid="101381" grpId="0" animBg="1" autoUpdateAnimBg="0"/>
      <p:bldP spid="101382" grpId="0" animBg="1" autoUpdateAnimBg="0"/>
      <p:bldP spid="101383" grpId="0" autoUpdateAnimBg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2" descr="Un grupo de personas con traje formal caminando por la calle&#10;&#10;Descripción generada automáticamente">
            <a:extLst>
              <a:ext uri="{FF2B5EF4-FFF2-40B4-BE49-F238E27FC236}">
                <a16:creationId xmlns:a16="http://schemas.microsoft.com/office/drawing/2014/main" id="{13187CE2-4C36-4B8A-9259-ADD72ED633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4111" y="713936"/>
            <a:ext cx="2743200" cy="1827612"/>
          </a:xfrm>
          <a:prstGeom prst="rect">
            <a:avLst/>
          </a:prstGeom>
        </p:spPr>
      </p:pic>
      <p:sp>
        <p:nvSpPr>
          <p:cNvPr id="4" name="Text Box 3">
            <a:extLst>
              <a:ext uri="{FF2B5EF4-FFF2-40B4-BE49-F238E27FC236}">
                <a16:creationId xmlns:a16="http://schemas.microsoft.com/office/drawing/2014/main" id="{C21B26F3-0EB0-4364-9DD1-701B6C4F03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2848778"/>
            <a:ext cx="8382000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dirty="0">
                <a:solidFill>
                  <a:srgbClr val="FF0000"/>
                </a:solidFill>
                <a:latin typeface="Calibri"/>
                <a:cs typeface="Calibri"/>
              </a:rPr>
              <a:t>SPD</a:t>
            </a:r>
            <a:r>
              <a:rPr lang="es-MX" altLang="es-MX" sz="3200" b="0" dirty="0">
                <a:latin typeface="Calibri"/>
                <a:cs typeface="Calibri"/>
              </a:rPr>
              <a:t>: Canciller + 7 ministros (47%)</a:t>
            </a:r>
            <a:br>
              <a:rPr lang="es-MX" altLang="es-MX" sz="3200" b="0" dirty="0">
                <a:latin typeface="Calibri"/>
                <a:cs typeface="Calibri"/>
              </a:rPr>
            </a:br>
            <a:r>
              <a:rPr lang="es-MX" altLang="es-MX" sz="3200" dirty="0">
                <a:solidFill>
                  <a:srgbClr val="FFC000"/>
                </a:solidFill>
                <a:latin typeface="Calibri"/>
                <a:cs typeface="Calibri"/>
              </a:rPr>
              <a:t>FDP</a:t>
            </a:r>
            <a:r>
              <a:rPr lang="es-MX" altLang="es-MX" sz="3200" b="0" dirty="0">
                <a:latin typeface="Calibri"/>
                <a:cs typeface="Calibri"/>
              </a:rPr>
              <a:t>: Finanzas + 3 ministros (24%)</a:t>
            </a:r>
            <a:br>
              <a:rPr lang="es-MX" altLang="es-MX" sz="3200" b="0" dirty="0">
                <a:latin typeface="Calibri"/>
                <a:cs typeface="Calibri"/>
              </a:rPr>
            </a:br>
            <a:r>
              <a:rPr lang="es-MX" altLang="es-MX" sz="3200" dirty="0" err="1">
                <a:solidFill>
                  <a:srgbClr val="008000"/>
                </a:solidFill>
                <a:latin typeface="Calibri"/>
                <a:cs typeface="Calibri"/>
              </a:rPr>
              <a:t>Grüne</a:t>
            </a:r>
            <a:r>
              <a:rPr lang="es-MX" altLang="es-MX" sz="3200" b="0" dirty="0">
                <a:latin typeface="Calibri"/>
                <a:cs typeface="Calibri"/>
              </a:rPr>
              <a:t>: RREE + 3 ministros (29%)</a:t>
            </a:r>
          </a:p>
        </p:txBody>
      </p:sp>
    </p:spTree>
    <p:extLst>
      <p:ext uri="{BB962C8B-B14F-4D97-AF65-F5344CB8AC3E}">
        <p14:creationId xmlns:p14="http://schemas.microsoft.com/office/powerpoint/2010/main" val="34841603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ext Box 2">
            <a:extLst>
              <a:ext uri="{FF2B5EF4-FFF2-40B4-BE49-F238E27FC236}">
                <a16:creationId xmlns:a16="http://schemas.microsoft.com/office/drawing/2014/main" id="{DB3E46E7-8D06-43D2-8123-142DCF025E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" y="228600"/>
            <a:ext cx="3581400" cy="396875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2000" b="0">
                <a:solidFill>
                  <a:schemeClr val="tx2"/>
                </a:solidFill>
                <a:latin typeface="Calibri" panose="020F0502020204030204" pitchFamily="34" charset="0"/>
              </a:rPr>
              <a:t>Gabinete Merkel II (2009-)</a:t>
            </a:r>
            <a:endParaRPr lang="es-ES" altLang="es-MX" sz="2000" b="0">
              <a:solidFill>
                <a:schemeClr val="tx2"/>
              </a:solidFill>
              <a:latin typeface="Calibri" panose="020F0502020204030204" pitchFamily="34" charset="0"/>
            </a:endParaRPr>
          </a:p>
        </p:txBody>
      </p:sp>
      <p:grpSp>
        <p:nvGrpSpPr>
          <p:cNvPr id="21507" name="Group 82">
            <a:extLst>
              <a:ext uri="{FF2B5EF4-FFF2-40B4-BE49-F238E27FC236}">
                <a16:creationId xmlns:a16="http://schemas.microsoft.com/office/drawing/2014/main" id="{1DAD5D26-0DCD-47E6-B9F6-AD0AAAF56131}"/>
              </a:ext>
            </a:extLst>
          </p:cNvPr>
          <p:cNvGrpSpPr>
            <a:grpSpLocks/>
          </p:cNvGrpSpPr>
          <p:nvPr/>
        </p:nvGrpSpPr>
        <p:grpSpPr bwMode="auto">
          <a:xfrm>
            <a:off x="0" y="838200"/>
            <a:ext cx="2286000" cy="914400"/>
            <a:chOff x="0" y="528"/>
            <a:chExt cx="1440" cy="576"/>
          </a:xfrm>
        </p:grpSpPr>
        <p:sp>
          <p:nvSpPr>
            <p:cNvPr id="21572" name="Rectangle 12">
              <a:extLst>
                <a:ext uri="{FF2B5EF4-FFF2-40B4-BE49-F238E27FC236}">
                  <a16:creationId xmlns:a16="http://schemas.microsoft.com/office/drawing/2014/main" id="{CAD38106-ED2B-4379-90A9-D32229F3C7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" y="528"/>
              <a:ext cx="1296" cy="57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s-MX" altLang="es-MX"/>
            </a:p>
          </p:txBody>
        </p:sp>
        <p:pic>
          <p:nvPicPr>
            <p:cNvPr id="21573" name="Picture 3">
              <a:extLst>
                <a:ext uri="{FF2B5EF4-FFF2-40B4-BE49-F238E27FC236}">
                  <a16:creationId xmlns:a16="http://schemas.microsoft.com/office/drawing/2014/main" id="{BACE92C4-CD90-4D19-83B8-74B5D14846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6" y="624"/>
              <a:ext cx="600" cy="4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574" name="Text Box 4">
              <a:extLst>
                <a:ext uri="{FF2B5EF4-FFF2-40B4-BE49-F238E27FC236}">
                  <a16:creationId xmlns:a16="http://schemas.microsoft.com/office/drawing/2014/main" id="{BC22E6F9-934B-466D-8B00-8E2D6527E00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0" y="528"/>
              <a:ext cx="864" cy="5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 sz="1600">
                  <a:solidFill>
                    <a:srgbClr val="CC0000"/>
                  </a:solidFill>
                  <a:latin typeface="Arial" panose="020B0604020202020204" pitchFamily="34" charset="0"/>
                </a:rPr>
                <a:t>Canciller</a:t>
              </a:r>
              <a:br>
                <a:rPr lang="en-US" altLang="es-MX" sz="1600" b="0">
                  <a:solidFill>
                    <a:schemeClr val="folHlink"/>
                  </a:solidFill>
                  <a:latin typeface="Arial" panose="020B0604020202020204" pitchFamily="34" charset="0"/>
                </a:rPr>
              </a:br>
              <a:r>
                <a:rPr lang="en-US" altLang="es-MX" sz="1600" b="0">
                  <a:solidFill>
                    <a:schemeClr val="folHlink"/>
                  </a:solidFill>
                  <a:latin typeface="Arial" panose="020B0604020202020204" pitchFamily="34" charset="0"/>
                </a:rPr>
                <a:t> Angela Markel</a:t>
              </a:r>
            </a:p>
          </p:txBody>
        </p:sp>
      </p:grpSp>
      <p:sp>
        <p:nvSpPr>
          <p:cNvPr id="195656" name="Text Box 72">
            <a:extLst>
              <a:ext uri="{FF2B5EF4-FFF2-40B4-BE49-F238E27FC236}">
                <a16:creationId xmlns:a16="http://schemas.microsoft.com/office/drawing/2014/main" id="{B1DD9C40-4112-4368-9447-72B623473B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49700" y="254000"/>
            <a:ext cx="5105400" cy="396875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ES" altLang="es-MX" sz="2000" b="0">
                <a:solidFill>
                  <a:schemeClr val="tx2"/>
                </a:solidFill>
                <a:latin typeface="Calibri" panose="020F0502020204030204" pitchFamily="34" charset="0"/>
              </a:rPr>
              <a:t>Reparto: CDU=50%  </a:t>
            </a:r>
            <a:r>
              <a:rPr lang="es-ES" altLang="es-MX" sz="2000" b="0">
                <a:solidFill>
                  <a:srgbClr val="5F5F5F"/>
                </a:solidFill>
                <a:latin typeface="Calibri" panose="020F0502020204030204" pitchFamily="34" charset="0"/>
              </a:rPr>
              <a:t>CSU</a:t>
            </a:r>
            <a:r>
              <a:rPr lang="es-ES" altLang="es-MX" sz="2000" b="0">
                <a:solidFill>
                  <a:schemeClr val="tx2"/>
                </a:solidFill>
                <a:latin typeface="Calibri" panose="020F0502020204030204" pitchFamily="34" charset="0"/>
              </a:rPr>
              <a:t>=20%  </a:t>
            </a:r>
            <a:r>
              <a:rPr lang="es-ES" altLang="es-MX" sz="2000" b="0">
                <a:solidFill>
                  <a:srgbClr val="FFCC00"/>
                </a:solidFill>
                <a:latin typeface="Calibri" panose="020F0502020204030204" pitchFamily="34" charset="0"/>
              </a:rPr>
              <a:t>FDP</a:t>
            </a:r>
            <a:r>
              <a:rPr lang="es-ES" altLang="es-MX" sz="2000" b="0">
                <a:solidFill>
                  <a:schemeClr val="tx2"/>
                </a:solidFill>
                <a:latin typeface="Calibri" panose="020F0502020204030204" pitchFamily="34" charset="0"/>
              </a:rPr>
              <a:t>=30%</a:t>
            </a:r>
          </a:p>
        </p:txBody>
      </p:sp>
      <p:grpSp>
        <p:nvGrpSpPr>
          <p:cNvPr id="3" name="Group 89">
            <a:extLst>
              <a:ext uri="{FF2B5EF4-FFF2-40B4-BE49-F238E27FC236}">
                <a16:creationId xmlns:a16="http://schemas.microsoft.com/office/drawing/2014/main" id="{9CE0672A-E53C-4897-811B-760F351E4551}"/>
              </a:ext>
            </a:extLst>
          </p:cNvPr>
          <p:cNvGrpSpPr>
            <a:grpSpLocks/>
          </p:cNvGrpSpPr>
          <p:nvPr/>
        </p:nvGrpSpPr>
        <p:grpSpPr bwMode="auto">
          <a:xfrm>
            <a:off x="76200" y="914400"/>
            <a:ext cx="8940800" cy="5410200"/>
            <a:chOff x="48" y="576"/>
            <a:chExt cx="5632" cy="3408"/>
          </a:xfrm>
        </p:grpSpPr>
        <p:grpSp>
          <p:nvGrpSpPr>
            <p:cNvPr id="21544" name="Group 90">
              <a:extLst>
                <a:ext uri="{FF2B5EF4-FFF2-40B4-BE49-F238E27FC236}">
                  <a16:creationId xmlns:a16="http://schemas.microsoft.com/office/drawing/2014/main" id="{3FB5A4AF-00C8-4D1C-825C-40CF6CAAD1C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8" y="2184"/>
              <a:ext cx="1488" cy="960"/>
              <a:chOff x="48" y="2184"/>
              <a:chExt cx="1488" cy="960"/>
            </a:xfrm>
          </p:grpSpPr>
          <p:sp>
            <p:nvSpPr>
              <p:cNvPr id="21569" name="Rectangle 91">
                <a:extLst>
                  <a:ext uri="{FF2B5EF4-FFF2-40B4-BE49-F238E27FC236}">
                    <a16:creationId xmlns:a16="http://schemas.microsoft.com/office/drawing/2014/main" id="{1F592FD7-119D-4606-9B75-D5E866DD9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6" y="2184"/>
                <a:ext cx="1440" cy="960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/>
                <a:endParaRPr lang="es-MX" altLang="es-MX"/>
              </a:p>
            </p:txBody>
          </p:sp>
          <p:pic>
            <p:nvPicPr>
              <p:cNvPr id="21570" name="Picture 92">
                <a:extLst>
                  <a:ext uri="{FF2B5EF4-FFF2-40B4-BE49-F238E27FC236}">
                    <a16:creationId xmlns:a16="http://schemas.microsoft.com/office/drawing/2014/main" id="{3BA157C8-CCD0-447A-B18D-FF45B33C40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12" y="2216"/>
                <a:ext cx="600" cy="9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1571" name="Text Box 93">
                <a:extLst>
                  <a:ext uri="{FF2B5EF4-FFF2-40B4-BE49-F238E27FC236}">
                    <a16:creationId xmlns:a16="http://schemas.microsoft.com/office/drawing/2014/main" id="{FCE191FB-E8A0-4618-AAB8-D02FC2843A6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8" y="2284"/>
                <a:ext cx="864" cy="6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es-MX" sz="1600" b="0">
                    <a:solidFill>
                      <a:schemeClr val="folHlink"/>
                    </a:solidFill>
                    <a:latin typeface="Arial" panose="020B0604020202020204" pitchFamily="34" charset="0"/>
                  </a:rPr>
                  <a:t>Interior</a:t>
                </a:r>
                <a:br>
                  <a:rPr lang="en-US" altLang="es-MX" sz="1600" b="0">
                    <a:solidFill>
                      <a:schemeClr val="folHlink"/>
                    </a:solidFill>
                    <a:latin typeface="Arial" panose="020B0604020202020204" pitchFamily="34" charset="0"/>
                  </a:rPr>
                </a:br>
                <a:r>
                  <a:rPr lang="en-US" altLang="es-MX" sz="1600" b="0">
                    <a:solidFill>
                      <a:schemeClr val="folHlink"/>
                    </a:solidFill>
                    <a:latin typeface="Arial" panose="020B0604020202020204" pitchFamily="34" charset="0"/>
                  </a:rPr>
                  <a:t>Thomas </a:t>
                </a:r>
                <a:br>
                  <a:rPr lang="en-US" altLang="es-MX" sz="1600" b="0">
                    <a:solidFill>
                      <a:schemeClr val="folHlink"/>
                    </a:solidFill>
                    <a:latin typeface="Arial" panose="020B0604020202020204" pitchFamily="34" charset="0"/>
                  </a:rPr>
                </a:br>
                <a:r>
                  <a:rPr lang="en-US" altLang="es-MX" sz="1600" b="0">
                    <a:solidFill>
                      <a:schemeClr val="folHlink"/>
                    </a:solidFill>
                    <a:latin typeface="Arial" panose="020B0604020202020204" pitchFamily="34" charset="0"/>
                  </a:rPr>
                  <a:t>de </a:t>
                </a:r>
                <a:br>
                  <a:rPr lang="en-US" altLang="es-MX" sz="1600" b="0">
                    <a:solidFill>
                      <a:schemeClr val="folHlink"/>
                    </a:solidFill>
                    <a:latin typeface="Arial" panose="020B0604020202020204" pitchFamily="34" charset="0"/>
                  </a:rPr>
                </a:br>
                <a:r>
                  <a:rPr lang="en-US" altLang="es-MX" sz="1600" b="0">
                    <a:solidFill>
                      <a:schemeClr val="folHlink"/>
                    </a:solidFill>
                    <a:latin typeface="Arial" panose="020B0604020202020204" pitchFamily="34" charset="0"/>
                  </a:rPr>
                  <a:t>Maizère</a:t>
                </a:r>
                <a:endParaRPr lang="en-US" altLang="es-MX" sz="1800" b="0">
                  <a:solidFill>
                    <a:schemeClr val="folHlink"/>
                  </a:solidFill>
                </a:endParaRPr>
              </a:p>
            </p:txBody>
          </p:sp>
        </p:grpSp>
        <p:grpSp>
          <p:nvGrpSpPr>
            <p:cNvPr id="21545" name="Group 94">
              <a:extLst>
                <a:ext uri="{FF2B5EF4-FFF2-40B4-BE49-F238E27FC236}">
                  <a16:creationId xmlns:a16="http://schemas.microsoft.com/office/drawing/2014/main" id="{98F588BB-3760-4CB9-A420-1F4741080AF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88" y="2112"/>
              <a:ext cx="1440" cy="960"/>
              <a:chOff x="1488" y="2112"/>
              <a:chExt cx="1440" cy="960"/>
            </a:xfrm>
          </p:grpSpPr>
          <p:sp>
            <p:nvSpPr>
              <p:cNvPr id="21566" name="Rectangle 95">
                <a:extLst>
                  <a:ext uri="{FF2B5EF4-FFF2-40B4-BE49-F238E27FC236}">
                    <a16:creationId xmlns:a16="http://schemas.microsoft.com/office/drawing/2014/main" id="{80A114B8-3B45-4E6C-B1A9-1DFDC9F20B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4" y="2112"/>
                <a:ext cx="1344" cy="960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/>
                <a:endParaRPr lang="es-MX" altLang="es-MX"/>
              </a:p>
            </p:txBody>
          </p:sp>
          <p:sp>
            <p:nvSpPr>
              <p:cNvPr id="21567" name="Text Box 96">
                <a:extLst>
                  <a:ext uri="{FF2B5EF4-FFF2-40B4-BE49-F238E27FC236}">
                    <a16:creationId xmlns:a16="http://schemas.microsoft.com/office/drawing/2014/main" id="{86A56A21-EB4A-4267-8F8D-F3F65965B03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488" y="2112"/>
                <a:ext cx="864" cy="6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es-MX" sz="1600" b="0">
                    <a:solidFill>
                      <a:schemeClr val="folHlink"/>
                    </a:solidFill>
                    <a:latin typeface="Arial" panose="020B0604020202020204" pitchFamily="34" charset="0"/>
                  </a:rPr>
                  <a:t>Trabajo</a:t>
                </a:r>
                <a:br>
                  <a:rPr lang="en-US" altLang="es-MX" sz="1600" b="0">
                    <a:solidFill>
                      <a:schemeClr val="folHlink"/>
                    </a:solidFill>
                    <a:latin typeface="Arial" panose="020B0604020202020204" pitchFamily="34" charset="0"/>
                  </a:rPr>
                </a:br>
                <a:r>
                  <a:rPr lang="en-US" altLang="es-MX" sz="1600" b="0">
                    <a:solidFill>
                      <a:schemeClr val="folHlink"/>
                    </a:solidFill>
                    <a:latin typeface="Arial" panose="020B0604020202020204" pitchFamily="34" charset="0"/>
                  </a:rPr>
                  <a:t> Ursula </a:t>
                </a:r>
                <a:br>
                  <a:rPr lang="en-US" altLang="es-MX" sz="1600" b="0">
                    <a:solidFill>
                      <a:schemeClr val="folHlink"/>
                    </a:solidFill>
                    <a:latin typeface="Arial" panose="020B0604020202020204" pitchFamily="34" charset="0"/>
                  </a:rPr>
                </a:br>
                <a:r>
                  <a:rPr lang="en-US" altLang="es-MX" sz="1600" b="0">
                    <a:solidFill>
                      <a:schemeClr val="folHlink"/>
                    </a:solidFill>
                    <a:latin typeface="Arial" panose="020B0604020202020204" pitchFamily="34" charset="0"/>
                  </a:rPr>
                  <a:t>von der Leyen</a:t>
                </a:r>
              </a:p>
            </p:txBody>
          </p:sp>
          <p:pic>
            <p:nvPicPr>
              <p:cNvPr id="21568" name="Picture 97">
                <a:extLst>
                  <a:ext uri="{FF2B5EF4-FFF2-40B4-BE49-F238E27FC236}">
                    <a16:creationId xmlns:a16="http://schemas.microsoft.com/office/drawing/2014/main" id="{6350F93E-530D-48D5-AF7F-9A672DF214A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88" y="2144"/>
                <a:ext cx="600" cy="9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21546" name="Group 98">
              <a:extLst>
                <a:ext uri="{FF2B5EF4-FFF2-40B4-BE49-F238E27FC236}">
                  <a16:creationId xmlns:a16="http://schemas.microsoft.com/office/drawing/2014/main" id="{6A589F5B-2D8E-4986-A0F2-067F59C1713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88" y="576"/>
              <a:ext cx="1440" cy="720"/>
              <a:chOff x="1488" y="576"/>
              <a:chExt cx="1440" cy="720"/>
            </a:xfrm>
          </p:grpSpPr>
          <p:sp>
            <p:nvSpPr>
              <p:cNvPr id="21563" name="Rectangle 99">
                <a:extLst>
                  <a:ext uri="{FF2B5EF4-FFF2-40B4-BE49-F238E27FC236}">
                    <a16:creationId xmlns:a16="http://schemas.microsoft.com/office/drawing/2014/main" id="{F47D94CC-42EA-466A-9DCB-33C9B829F4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4" y="576"/>
                <a:ext cx="1344" cy="720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/>
                <a:endParaRPr lang="es-MX" altLang="es-MX"/>
              </a:p>
            </p:txBody>
          </p:sp>
          <p:sp>
            <p:nvSpPr>
              <p:cNvPr id="21564" name="Text Box 100">
                <a:extLst>
                  <a:ext uri="{FF2B5EF4-FFF2-40B4-BE49-F238E27FC236}">
                    <a16:creationId xmlns:a16="http://schemas.microsoft.com/office/drawing/2014/main" id="{28CFD69A-3787-4C5C-ACD7-95FBC794CF1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488" y="576"/>
                <a:ext cx="864" cy="5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es-MX" sz="1600" b="0">
                    <a:solidFill>
                      <a:schemeClr val="folHlink"/>
                    </a:solidFill>
                    <a:latin typeface="Arial" panose="020B0604020202020204" pitchFamily="34" charset="0"/>
                  </a:rPr>
                  <a:t>Finanzas</a:t>
                </a:r>
                <a:br>
                  <a:rPr lang="en-US" altLang="es-MX" sz="1600" b="0">
                    <a:solidFill>
                      <a:schemeClr val="folHlink"/>
                    </a:solidFill>
                    <a:latin typeface="Arial" panose="020B0604020202020204" pitchFamily="34" charset="0"/>
                  </a:rPr>
                </a:br>
                <a:r>
                  <a:rPr lang="en-US" altLang="es-MX" sz="1600" b="0">
                    <a:solidFill>
                      <a:schemeClr val="folHlink"/>
                    </a:solidFill>
                    <a:latin typeface="Arial" panose="020B0604020202020204" pitchFamily="34" charset="0"/>
                  </a:rPr>
                  <a:t> Wolfgang Schäuble</a:t>
                </a:r>
              </a:p>
            </p:txBody>
          </p:sp>
          <p:pic>
            <p:nvPicPr>
              <p:cNvPr id="21565" name="Picture 101">
                <a:extLst>
                  <a:ext uri="{FF2B5EF4-FFF2-40B4-BE49-F238E27FC236}">
                    <a16:creationId xmlns:a16="http://schemas.microsoft.com/office/drawing/2014/main" id="{46E0DA2A-5AD4-4E07-9D1C-EA7AC0DEE98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04" y="576"/>
                <a:ext cx="600" cy="70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21547" name="Group 102">
              <a:extLst>
                <a:ext uri="{FF2B5EF4-FFF2-40B4-BE49-F238E27FC236}">
                  <a16:creationId xmlns:a16="http://schemas.microsoft.com/office/drawing/2014/main" id="{BF53EA03-66D3-455C-894E-E400EF824E7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96" y="1520"/>
              <a:ext cx="1440" cy="864"/>
              <a:chOff x="2896" y="1520"/>
              <a:chExt cx="1440" cy="864"/>
            </a:xfrm>
          </p:grpSpPr>
          <p:sp>
            <p:nvSpPr>
              <p:cNvPr id="21560" name="Rectangle 103">
                <a:extLst>
                  <a:ext uri="{FF2B5EF4-FFF2-40B4-BE49-F238E27FC236}">
                    <a16:creationId xmlns:a16="http://schemas.microsoft.com/office/drawing/2014/main" id="{473C8F6F-B8F7-482F-BE3E-8C911F7338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92" y="1520"/>
                <a:ext cx="1344" cy="864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/>
                <a:endParaRPr lang="es-MX" altLang="es-MX"/>
              </a:p>
            </p:txBody>
          </p:sp>
          <p:sp>
            <p:nvSpPr>
              <p:cNvPr id="21561" name="Text Box 104">
                <a:extLst>
                  <a:ext uri="{FF2B5EF4-FFF2-40B4-BE49-F238E27FC236}">
                    <a16:creationId xmlns:a16="http://schemas.microsoft.com/office/drawing/2014/main" id="{ED79A9E6-C074-49DB-895A-B241E60115C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896" y="1520"/>
                <a:ext cx="864" cy="6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es-MX" sz="1600" b="0">
                    <a:solidFill>
                      <a:schemeClr val="folHlink"/>
                    </a:solidFill>
                    <a:latin typeface="Arial" panose="020B0604020202020204" pitchFamily="34" charset="0"/>
                  </a:rPr>
                  <a:t>Familia y mujer</a:t>
                </a:r>
                <a:br>
                  <a:rPr lang="en-US" altLang="es-MX" sz="1600" b="0">
                    <a:solidFill>
                      <a:schemeClr val="folHlink"/>
                    </a:solidFill>
                    <a:latin typeface="Arial" panose="020B0604020202020204" pitchFamily="34" charset="0"/>
                  </a:rPr>
                </a:br>
                <a:r>
                  <a:rPr lang="en-US" altLang="es-MX" sz="1600" b="0">
                    <a:solidFill>
                      <a:schemeClr val="folHlink"/>
                    </a:solidFill>
                    <a:latin typeface="Arial" panose="020B0604020202020204" pitchFamily="34" charset="0"/>
                  </a:rPr>
                  <a:t>Kristina Schröder</a:t>
                </a:r>
              </a:p>
            </p:txBody>
          </p:sp>
          <p:pic>
            <p:nvPicPr>
              <p:cNvPr id="21562" name="Picture 105">
                <a:extLst>
                  <a:ext uri="{FF2B5EF4-FFF2-40B4-BE49-F238E27FC236}">
                    <a16:creationId xmlns:a16="http://schemas.microsoft.com/office/drawing/2014/main" id="{5F3B65FA-C41D-4239-863A-7245D594E0C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664" y="1568"/>
                <a:ext cx="600" cy="7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21548" name="Group 106">
              <a:extLst>
                <a:ext uri="{FF2B5EF4-FFF2-40B4-BE49-F238E27FC236}">
                  <a16:creationId xmlns:a16="http://schemas.microsoft.com/office/drawing/2014/main" id="{630E1D62-9A55-4527-BDEC-95B99132D16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272" y="622"/>
              <a:ext cx="1376" cy="912"/>
              <a:chOff x="4272" y="622"/>
              <a:chExt cx="1376" cy="912"/>
            </a:xfrm>
          </p:grpSpPr>
          <p:sp>
            <p:nvSpPr>
              <p:cNvPr id="21557" name="Rectangle 107">
                <a:extLst>
                  <a:ext uri="{FF2B5EF4-FFF2-40B4-BE49-F238E27FC236}">
                    <a16:creationId xmlns:a16="http://schemas.microsoft.com/office/drawing/2014/main" id="{106AAFB2-5BA7-4D9A-AD78-2F1D9DFA2C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00" y="622"/>
                <a:ext cx="1248" cy="912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/>
                <a:endParaRPr lang="es-MX" altLang="es-MX"/>
              </a:p>
            </p:txBody>
          </p:sp>
          <p:sp>
            <p:nvSpPr>
              <p:cNvPr id="21558" name="Text Box 108">
                <a:extLst>
                  <a:ext uri="{FF2B5EF4-FFF2-40B4-BE49-F238E27FC236}">
                    <a16:creationId xmlns:a16="http://schemas.microsoft.com/office/drawing/2014/main" id="{3DFE389A-1D79-4D89-8F76-5EA6EAA77F9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272" y="622"/>
                <a:ext cx="864" cy="6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es-MX" sz="1600" b="0">
                    <a:solidFill>
                      <a:schemeClr val="folHlink"/>
                    </a:solidFill>
                    <a:latin typeface="Arial" panose="020B0604020202020204" pitchFamily="34" charset="0"/>
                  </a:rPr>
                  <a:t>Medio Ambiente Nortbert Röttgen</a:t>
                </a:r>
              </a:p>
            </p:txBody>
          </p:sp>
          <p:pic>
            <p:nvPicPr>
              <p:cNvPr id="21559" name="Picture 109">
                <a:extLst>
                  <a:ext uri="{FF2B5EF4-FFF2-40B4-BE49-F238E27FC236}">
                    <a16:creationId xmlns:a16="http://schemas.microsoft.com/office/drawing/2014/main" id="{B6E48F6A-CF6D-4A3E-B273-5AA6CDF60F1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16" y="634"/>
                <a:ext cx="600" cy="9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21549" name="Group 110">
              <a:extLst>
                <a:ext uri="{FF2B5EF4-FFF2-40B4-BE49-F238E27FC236}">
                  <a16:creationId xmlns:a16="http://schemas.microsoft.com/office/drawing/2014/main" id="{33173DF1-B0F9-4B62-BBE5-F4EE8465D56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280" y="1582"/>
              <a:ext cx="1344" cy="528"/>
              <a:chOff x="4280" y="1582"/>
              <a:chExt cx="1344" cy="528"/>
            </a:xfrm>
          </p:grpSpPr>
          <p:sp>
            <p:nvSpPr>
              <p:cNvPr id="21554" name="Rectangle 111">
                <a:extLst>
                  <a:ext uri="{FF2B5EF4-FFF2-40B4-BE49-F238E27FC236}">
                    <a16:creationId xmlns:a16="http://schemas.microsoft.com/office/drawing/2014/main" id="{51E7866C-5912-4F6E-91B2-4E895EA907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76" y="1582"/>
                <a:ext cx="1248" cy="52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/>
                <a:endParaRPr lang="es-MX" altLang="es-MX"/>
              </a:p>
            </p:txBody>
          </p:sp>
          <p:sp>
            <p:nvSpPr>
              <p:cNvPr id="21555" name="Text Box 112">
                <a:extLst>
                  <a:ext uri="{FF2B5EF4-FFF2-40B4-BE49-F238E27FC236}">
                    <a16:creationId xmlns:a16="http://schemas.microsoft.com/office/drawing/2014/main" id="{18DD67EE-E5F1-456D-A106-9064CDAE6C1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280" y="1582"/>
                <a:ext cx="864" cy="5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es-MX" sz="1600" b="0">
                    <a:solidFill>
                      <a:schemeClr val="folHlink"/>
                    </a:solidFill>
                    <a:latin typeface="Arial" panose="020B0604020202020204" pitchFamily="34" charset="0"/>
                  </a:rPr>
                  <a:t>Educac.</a:t>
                </a:r>
                <a:br>
                  <a:rPr lang="en-US" altLang="es-MX" sz="1600" b="0">
                    <a:solidFill>
                      <a:schemeClr val="folHlink"/>
                    </a:solidFill>
                    <a:latin typeface="Arial" panose="020B0604020202020204" pitchFamily="34" charset="0"/>
                  </a:rPr>
                </a:br>
                <a:r>
                  <a:rPr lang="en-US" altLang="es-MX" sz="1600" b="0">
                    <a:solidFill>
                      <a:schemeClr val="folHlink"/>
                    </a:solidFill>
                    <a:latin typeface="Arial" panose="020B0604020202020204" pitchFamily="34" charset="0"/>
                  </a:rPr>
                  <a:t>Annette Schavan</a:t>
                </a:r>
              </a:p>
            </p:txBody>
          </p:sp>
          <p:pic>
            <p:nvPicPr>
              <p:cNvPr id="21556" name="Picture 113">
                <a:extLst>
                  <a:ext uri="{FF2B5EF4-FFF2-40B4-BE49-F238E27FC236}">
                    <a16:creationId xmlns:a16="http://schemas.microsoft.com/office/drawing/2014/main" id="{1C740397-F828-4BEB-9472-143624A91F4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976" y="1630"/>
                <a:ext cx="600" cy="4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21550" name="Group 114">
              <a:extLst>
                <a:ext uri="{FF2B5EF4-FFF2-40B4-BE49-F238E27FC236}">
                  <a16:creationId xmlns:a16="http://schemas.microsoft.com/office/drawing/2014/main" id="{7A7DFC07-601E-4D0B-A32A-51F9839DF9E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280" y="3310"/>
              <a:ext cx="1400" cy="674"/>
              <a:chOff x="4280" y="3310"/>
              <a:chExt cx="1400" cy="674"/>
            </a:xfrm>
          </p:grpSpPr>
          <p:sp>
            <p:nvSpPr>
              <p:cNvPr id="21551" name="Rectangle 115">
                <a:extLst>
                  <a:ext uri="{FF2B5EF4-FFF2-40B4-BE49-F238E27FC236}">
                    <a16:creationId xmlns:a16="http://schemas.microsoft.com/office/drawing/2014/main" id="{F1F2ED26-47A0-46D9-862D-C650CA4640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20" y="3310"/>
                <a:ext cx="1360" cy="672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/>
                <a:endParaRPr lang="es-MX" altLang="es-MX"/>
              </a:p>
            </p:txBody>
          </p:sp>
          <p:sp>
            <p:nvSpPr>
              <p:cNvPr id="21552" name="Text Box 116">
                <a:extLst>
                  <a:ext uri="{FF2B5EF4-FFF2-40B4-BE49-F238E27FC236}">
                    <a16:creationId xmlns:a16="http://schemas.microsoft.com/office/drawing/2014/main" id="{6DF2C5D8-B657-4DC7-98DA-1CF8B99DFA7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280" y="3310"/>
                <a:ext cx="864" cy="6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es-MX" sz="1600" b="0">
                    <a:solidFill>
                      <a:schemeClr val="folHlink"/>
                    </a:solidFill>
                    <a:latin typeface="Arial" panose="020B0604020202020204" pitchFamily="34" charset="0"/>
                  </a:rPr>
                  <a:t>Asuntos Especiales</a:t>
                </a:r>
                <a:br>
                  <a:rPr lang="en-US" altLang="es-MX" sz="1600" b="0">
                    <a:solidFill>
                      <a:schemeClr val="folHlink"/>
                    </a:solidFill>
                    <a:latin typeface="Arial" panose="020B0604020202020204" pitchFamily="34" charset="0"/>
                  </a:rPr>
                </a:br>
                <a:r>
                  <a:rPr lang="en-US" altLang="es-MX" sz="1600" b="0">
                    <a:solidFill>
                      <a:schemeClr val="folHlink"/>
                    </a:solidFill>
                    <a:latin typeface="Arial" panose="020B0604020202020204" pitchFamily="34" charset="0"/>
                  </a:rPr>
                  <a:t>Ronald Pofalla</a:t>
                </a:r>
              </a:p>
            </p:txBody>
          </p:sp>
          <p:pic>
            <p:nvPicPr>
              <p:cNvPr id="21553" name="Picture 117">
                <a:extLst>
                  <a:ext uri="{FF2B5EF4-FFF2-40B4-BE49-F238E27FC236}">
                    <a16:creationId xmlns:a16="http://schemas.microsoft.com/office/drawing/2014/main" id="{636BD477-BBDC-4412-B658-5DF53D8CF6A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64" y="3334"/>
                <a:ext cx="600" cy="6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11" name="Group 118">
            <a:extLst>
              <a:ext uri="{FF2B5EF4-FFF2-40B4-BE49-F238E27FC236}">
                <a16:creationId xmlns:a16="http://schemas.microsoft.com/office/drawing/2014/main" id="{5733D997-CB22-47B2-A04C-3ACC8446B4A8}"/>
              </a:ext>
            </a:extLst>
          </p:cNvPr>
          <p:cNvGrpSpPr>
            <a:grpSpLocks/>
          </p:cNvGrpSpPr>
          <p:nvPr/>
        </p:nvGrpSpPr>
        <p:grpSpPr bwMode="auto">
          <a:xfrm>
            <a:off x="63500" y="1854200"/>
            <a:ext cx="8940800" cy="4775200"/>
            <a:chOff x="40" y="1168"/>
            <a:chExt cx="5632" cy="3008"/>
          </a:xfrm>
        </p:grpSpPr>
        <p:grpSp>
          <p:nvGrpSpPr>
            <p:cNvPr id="21524" name="Group 119">
              <a:extLst>
                <a:ext uri="{FF2B5EF4-FFF2-40B4-BE49-F238E27FC236}">
                  <a16:creationId xmlns:a16="http://schemas.microsoft.com/office/drawing/2014/main" id="{9C19CF93-4874-4D99-8B87-5E02BFFACF7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8" y="1168"/>
              <a:ext cx="1440" cy="960"/>
              <a:chOff x="48" y="1168"/>
              <a:chExt cx="1440" cy="960"/>
            </a:xfrm>
          </p:grpSpPr>
          <p:sp>
            <p:nvSpPr>
              <p:cNvPr id="21541" name="Rectangle 120">
                <a:extLst>
                  <a:ext uri="{FF2B5EF4-FFF2-40B4-BE49-F238E27FC236}">
                    <a16:creationId xmlns:a16="http://schemas.microsoft.com/office/drawing/2014/main" id="{1AC2509F-61A0-45F0-B665-DC693F8FA4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6" y="1168"/>
                <a:ext cx="1392" cy="960"/>
              </a:xfrm>
              <a:prstGeom prst="rect">
                <a:avLst/>
              </a:prstGeom>
              <a:solidFill>
                <a:srgbClr val="FFCC00"/>
              </a:solidFill>
              <a:ln w="9525">
                <a:solidFill>
                  <a:srgbClr val="FFCC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/>
                <a:endParaRPr lang="es-MX" altLang="es-MX"/>
              </a:p>
            </p:txBody>
          </p:sp>
          <p:pic>
            <p:nvPicPr>
              <p:cNvPr id="21542" name="Picture 121">
                <a:extLst>
                  <a:ext uri="{FF2B5EF4-FFF2-40B4-BE49-F238E27FC236}">
                    <a16:creationId xmlns:a16="http://schemas.microsoft.com/office/drawing/2014/main" id="{7446CB4C-D9FE-48BA-9494-D4DBD5F8A0E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64" y="1200"/>
                <a:ext cx="600" cy="9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1543" name="Text Box 122">
                <a:extLst>
                  <a:ext uri="{FF2B5EF4-FFF2-40B4-BE49-F238E27FC236}">
                    <a16:creationId xmlns:a16="http://schemas.microsoft.com/office/drawing/2014/main" id="{9879864D-8579-4C45-AAF2-805E1F00D42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8" y="1276"/>
                <a:ext cx="864" cy="5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es-MX" sz="1600" b="0">
                    <a:latin typeface="Arial" panose="020B0604020202020204" pitchFamily="34" charset="0"/>
                  </a:rPr>
                  <a:t>RR.EE.</a:t>
                </a:r>
                <a:br>
                  <a:rPr lang="en-US" altLang="es-MX" sz="1600" b="0">
                    <a:latin typeface="Arial" panose="020B0604020202020204" pitchFamily="34" charset="0"/>
                  </a:rPr>
                </a:br>
                <a:r>
                  <a:rPr lang="en-US" altLang="es-MX" sz="1600" b="0">
                    <a:latin typeface="Arial" panose="020B0604020202020204" pitchFamily="34" charset="0"/>
                  </a:rPr>
                  <a:t> Guido Westerwelle</a:t>
                </a:r>
              </a:p>
            </p:txBody>
          </p:sp>
        </p:grpSp>
        <p:grpSp>
          <p:nvGrpSpPr>
            <p:cNvPr id="21525" name="Group 123">
              <a:extLst>
                <a:ext uri="{FF2B5EF4-FFF2-40B4-BE49-F238E27FC236}">
                  <a16:creationId xmlns:a16="http://schemas.microsoft.com/office/drawing/2014/main" id="{CB9BA4BE-D43F-41D5-88DA-FA3A347ED27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88" y="1344"/>
              <a:ext cx="1440" cy="672"/>
              <a:chOff x="1488" y="1344"/>
              <a:chExt cx="1440" cy="672"/>
            </a:xfrm>
          </p:grpSpPr>
          <p:sp>
            <p:nvSpPr>
              <p:cNvPr id="21538" name="Rectangle 124">
                <a:extLst>
                  <a:ext uri="{FF2B5EF4-FFF2-40B4-BE49-F238E27FC236}">
                    <a16:creationId xmlns:a16="http://schemas.microsoft.com/office/drawing/2014/main" id="{D50ED132-6926-4FC2-B244-2143A39C95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36" y="1344"/>
                <a:ext cx="1392" cy="672"/>
              </a:xfrm>
              <a:prstGeom prst="rect">
                <a:avLst/>
              </a:prstGeom>
              <a:solidFill>
                <a:srgbClr val="FFCC00"/>
              </a:solidFill>
              <a:ln w="9525">
                <a:solidFill>
                  <a:srgbClr val="FFCC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/>
                <a:endParaRPr lang="es-MX" altLang="es-MX"/>
              </a:p>
            </p:txBody>
          </p:sp>
          <p:sp>
            <p:nvSpPr>
              <p:cNvPr id="21539" name="Text Box 125">
                <a:extLst>
                  <a:ext uri="{FF2B5EF4-FFF2-40B4-BE49-F238E27FC236}">
                    <a16:creationId xmlns:a16="http://schemas.microsoft.com/office/drawing/2014/main" id="{5B8D7690-7BAF-4008-AA03-73BA3E8AD04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488" y="1452"/>
                <a:ext cx="864" cy="5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es-MX" sz="1600" b="0">
                    <a:latin typeface="Arial" panose="020B0604020202020204" pitchFamily="34" charset="0"/>
                  </a:rPr>
                  <a:t>Economía</a:t>
                </a:r>
                <a:br>
                  <a:rPr lang="en-US" altLang="es-MX" sz="1600" b="0">
                    <a:latin typeface="Arial" panose="020B0604020202020204" pitchFamily="34" charset="0"/>
                  </a:rPr>
                </a:br>
                <a:r>
                  <a:rPr lang="en-US" altLang="es-MX" sz="1600" b="0">
                    <a:latin typeface="Arial" panose="020B0604020202020204" pitchFamily="34" charset="0"/>
                  </a:rPr>
                  <a:t>Rainer Brüderle</a:t>
                </a:r>
              </a:p>
            </p:txBody>
          </p:sp>
          <p:pic>
            <p:nvPicPr>
              <p:cNvPr id="21540" name="Picture 126">
                <a:extLst>
                  <a:ext uri="{FF2B5EF4-FFF2-40B4-BE49-F238E27FC236}">
                    <a16:creationId xmlns:a16="http://schemas.microsoft.com/office/drawing/2014/main" id="{B81C0192-35F4-4A18-B5BF-B7B82C1749A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04" y="1368"/>
                <a:ext cx="600" cy="6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21526" name="Group 127">
              <a:extLst>
                <a:ext uri="{FF2B5EF4-FFF2-40B4-BE49-F238E27FC236}">
                  <a16:creationId xmlns:a16="http://schemas.microsoft.com/office/drawing/2014/main" id="{C4D3FA6D-035E-4050-8CDA-94A390FF923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" y="3216"/>
              <a:ext cx="1448" cy="960"/>
              <a:chOff x="40" y="3216"/>
              <a:chExt cx="1448" cy="960"/>
            </a:xfrm>
          </p:grpSpPr>
          <p:sp>
            <p:nvSpPr>
              <p:cNvPr id="21535" name="Rectangle 128">
                <a:extLst>
                  <a:ext uri="{FF2B5EF4-FFF2-40B4-BE49-F238E27FC236}">
                    <a16:creationId xmlns:a16="http://schemas.microsoft.com/office/drawing/2014/main" id="{9E79CDE9-8B40-4A95-8CBB-D8E5323862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6" y="3216"/>
                <a:ext cx="1392" cy="960"/>
              </a:xfrm>
              <a:prstGeom prst="rect">
                <a:avLst/>
              </a:prstGeom>
              <a:solidFill>
                <a:srgbClr val="FFCC00"/>
              </a:solidFill>
              <a:ln w="9525">
                <a:solidFill>
                  <a:srgbClr val="FFCC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/>
                <a:endParaRPr lang="es-MX" altLang="es-MX"/>
              </a:p>
            </p:txBody>
          </p:sp>
          <p:sp>
            <p:nvSpPr>
              <p:cNvPr id="21536" name="Text Box 129">
                <a:extLst>
                  <a:ext uri="{FF2B5EF4-FFF2-40B4-BE49-F238E27FC236}">
                    <a16:creationId xmlns:a16="http://schemas.microsoft.com/office/drawing/2014/main" id="{0D78B1AA-C098-4495-999D-C0A3C25411F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0" y="3352"/>
                <a:ext cx="864" cy="5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es-MX" sz="1600" b="0">
                    <a:latin typeface="Arial" panose="020B0604020202020204" pitchFamily="34" charset="0"/>
                  </a:rPr>
                  <a:t>Justicia</a:t>
                </a:r>
                <a:br>
                  <a:rPr lang="en-US" altLang="es-MX" sz="1600" b="0">
                    <a:latin typeface="Arial" panose="020B0604020202020204" pitchFamily="34" charset="0"/>
                  </a:rPr>
                </a:br>
                <a:r>
                  <a:rPr lang="en-US" altLang="es-MX" sz="1600" b="0">
                    <a:latin typeface="Arial" panose="020B0604020202020204" pitchFamily="34" charset="0"/>
                  </a:rPr>
                  <a:t> Sabine Leutheusser</a:t>
                </a:r>
              </a:p>
            </p:txBody>
          </p:sp>
          <p:pic>
            <p:nvPicPr>
              <p:cNvPr id="21537" name="Picture 130">
                <a:extLst>
                  <a:ext uri="{FF2B5EF4-FFF2-40B4-BE49-F238E27FC236}">
                    <a16:creationId xmlns:a16="http://schemas.microsoft.com/office/drawing/2014/main" id="{1F546347-200A-4EB9-9B3F-6D9AD23A22A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32" y="3236"/>
                <a:ext cx="600" cy="9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21527" name="Group 131">
              <a:extLst>
                <a:ext uri="{FF2B5EF4-FFF2-40B4-BE49-F238E27FC236}">
                  <a16:creationId xmlns:a16="http://schemas.microsoft.com/office/drawing/2014/main" id="{6A8296B5-86F1-4AEA-B78A-89946745B30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12" y="2448"/>
              <a:ext cx="1392" cy="680"/>
              <a:chOff x="2912" y="2448"/>
              <a:chExt cx="1392" cy="680"/>
            </a:xfrm>
          </p:grpSpPr>
          <p:sp>
            <p:nvSpPr>
              <p:cNvPr id="21532" name="Rectangle 132">
                <a:extLst>
                  <a:ext uri="{FF2B5EF4-FFF2-40B4-BE49-F238E27FC236}">
                    <a16:creationId xmlns:a16="http://schemas.microsoft.com/office/drawing/2014/main" id="{5430671A-CA15-40E5-B4C9-36E1769A85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08" y="2448"/>
                <a:ext cx="1296" cy="672"/>
              </a:xfrm>
              <a:prstGeom prst="rect">
                <a:avLst/>
              </a:prstGeom>
              <a:solidFill>
                <a:srgbClr val="FFCC00"/>
              </a:solidFill>
              <a:ln w="9525">
                <a:solidFill>
                  <a:srgbClr val="FFCC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/>
                <a:endParaRPr lang="es-MX" altLang="es-MX"/>
              </a:p>
            </p:txBody>
          </p:sp>
          <p:sp>
            <p:nvSpPr>
              <p:cNvPr id="21533" name="Text Box 133">
                <a:extLst>
                  <a:ext uri="{FF2B5EF4-FFF2-40B4-BE49-F238E27FC236}">
                    <a16:creationId xmlns:a16="http://schemas.microsoft.com/office/drawing/2014/main" id="{3B5BC419-A925-4F7F-B8EE-67C576E4DF3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12" y="2504"/>
                <a:ext cx="864" cy="5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es-MX" sz="1600" b="0">
                    <a:latin typeface="Arial" panose="020B0604020202020204" pitchFamily="34" charset="0"/>
                  </a:rPr>
                  <a:t>Salud </a:t>
                </a:r>
                <a:br>
                  <a:rPr lang="en-US" altLang="es-MX" sz="1600" b="0">
                    <a:latin typeface="Arial" panose="020B0604020202020204" pitchFamily="34" charset="0"/>
                  </a:rPr>
                </a:br>
                <a:r>
                  <a:rPr lang="en-US" altLang="es-MX" sz="1600" b="0">
                    <a:latin typeface="Arial" panose="020B0604020202020204" pitchFamily="34" charset="0"/>
                  </a:rPr>
                  <a:t>Philipp Rösler</a:t>
                </a:r>
              </a:p>
            </p:txBody>
          </p:sp>
          <p:pic>
            <p:nvPicPr>
              <p:cNvPr id="21534" name="Picture 134">
                <a:extLst>
                  <a:ext uri="{FF2B5EF4-FFF2-40B4-BE49-F238E27FC236}">
                    <a16:creationId xmlns:a16="http://schemas.microsoft.com/office/drawing/2014/main" id="{5DC17A0B-CA82-4EE8-BD8D-BCA0E18811A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746" y="2450"/>
                <a:ext cx="526" cy="67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21528" name="Group 135">
              <a:extLst>
                <a:ext uri="{FF2B5EF4-FFF2-40B4-BE49-F238E27FC236}">
                  <a16:creationId xmlns:a16="http://schemas.microsoft.com/office/drawing/2014/main" id="{31AFC69F-3D63-40F7-A242-8D1DE49533A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280" y="2206"/>
              <a:ext cx="1392" cy="864"/>
              <a:chOff x="4280" y="2206"/>
              <a:chExt cx="1392" cy="864"/>
            </a:xfrm>
          </p:grpSpPr>
          <p:sp>
            <p:nvSpPr>
              <p:cNvPr id="21529" name="Rectangle 136">
                <a:extLst>
                  <a:ext uri="{FF2B5EF4-FFF2-40B4-BE49-F238E27FC236}">
                    <a16:creationId xmlns:a16="http://schemas.microsoft.com/office/drawing/2014/main" id="{A4E0C93C-9E4B-408F-890D-8A551D944B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76" y="2206"/>
                <a:ext cx="1296" cy="864"/>
              </a:xfrm>
              <a:prstGeom prst="rect">
                <a:avLst/>
              </a:prstGeom>
              <a:solidFill>
                <a:srgbClr val="FFCC00"/>
              </a:solidFill>
              <a:ln w="9525">
                <a:solidFill>
                  <a:srgbClr val="FFCC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/>
                <a:endParaRPr lang="es-MX" altLang="es-MX"/>
              </a:p>
            </p:txBody>
          </p:sp>
          <p:sp>
            <p:nvSpPr>
              <p:cNvPr id="21530" name="Text Box 137">
                <a:extLst>
                  <a:ext uri="{FF2B5EF4-FFF2-40B4-BE49-F238E27FC236}">
                    <a16:creationId xmlns:a16="http://schemas.microsoft.com/office/drawing/2014/main" id="{A5AFB6BA-2D88-41CE-B195-6743F65EB8E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280" y="2262"/>
                <a:ext cx="864" cy="6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es-MX" sz="1600" b="0">
                    <a:latin typeface="Arial" panose="020B0604020202020204" pitchFamily="34" charset="0"/>
                  </a:rPr>
                  <a:t>Coop. </a:t>
                </a:r>
                <a:br>
                  <a:rPr lang="en-US" altLang="es-MX" sz="1600" b="0">
                    <a:latin typeface="Arial" panose="020B0604020202020204" pitchFamily="34" charset="0"/>
                  </a:rPr>
                </a:br>
                <a:r>
                  <a:rPr lang="en-US" altLang="es-MX" sz="1600" b="0">
                    <a:latin typeface="Arial" panose="020B0604020202020204" pitchFamily="34" charset="0"/>
                  </a:rPr>
                  <a:t>Económ. </a:t>
                </a:r>
                <a:br>
                  <a:rPr lang="en-US" altLang="es-MX" sz="1600" b="0">
                    <a:latin typeface="Arial" panose="020B0604020202020204" pitchFamily="34" charset="0"/>
                  </a:rPr>
                </a:br>
                <a:r>
                  <a:rPr lang="en-US" altLang="es-MX" sz="1600" b="0">
                    <a:latin typeface="Arial" panose="020B0604020202020204" pitchFamily="34" charset="0"/>
                  </a:rPr>
                  <a:t>Dirk </a:t>
                </a:r>
                <a:br>
                  <a:rPr lang="en-US" altLang="es-MX" sz="1600" b="0">
                    <a:latin typeface="Arial" panose="020B0604020202020204" pitchFamily="34" charset="0"/>
                  </a:rPr>
                </a:br>
                <a:r>
                  <a:rPr lang="en-US" altLang="es-MX" sz="1600" b="0">
                    <a:latin typeface="Arial" panose="020B0604020202020204" pitchFamily="34" charset="0"/>
                  </a:rPr>
                  <a:t>Niebel</a:t>
                </a:r>
              </a:p>
            </p:txBody>
          </p:sp>
          <p:pic>
            <p:nvPicPr>
              <p:cNvPr id="21531" name="Picture 138">
                <a:extLst>
                  <a:ext uri="{FF2B5EF4-FFF2-40B4-BE49-F238E27FC236}">
                    <a16:creationId xmlns:a16="http://schemas.microsoft.com/office/drawing/2014/main" id="{4F8795F8-AB4A-41CE-99A0-976D3A492BC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48" y="2230"/>
                <a:ext cx="600" cy="7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17" name="Group 139">
            <a:extLst>
              <a:ext uri="{FF2B5EF4-FFF2-40B4-BE49-F238E27FC236}">
                <a16:creationId xmlns:a16="http://schemas.microsoft.com/office/drawing/2014/main" id="{D589BF89-8063-4543-88EC-42576A170FD6}"/>
              </a:ext>
            </a:extLst>
          </p:cNvPr>
          <p:cNvGrpSpPr>
            <a:grpSpLocks/>
          </p:cNvGrpSpPr>
          <p:nvPr/>
        </p:nvGrpSpPr>
        <p:grpSpPr bwMode="auto">
          <a:xfrm>
            <a:off x="2362200" y="939800"/>
            <a:ext cx="4470400" cy="5626100"/>
            <a:chOff x="1488" y="592"/>
            <a:chExt cx="2816" cy="3544"/>
          </a:xfrm>
        </p:grpSpPr>
        <p:grpSp>
          <p:nvGrpSpPr>
            <p:cNvPr id="21512" name="Group 140">
              <a:extLst>
                <a:ext uri="{FF2B5EF4-FFF2-40B4-BE49-F238E27FC236}">
                  <a16:creationId xmlns:a16="http://schemas.microsoft.com/office/drawing/2014/main" id="{F1A5E44B-F675-4C62-A1C7-DCA12037C53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88" y="3168"/>
              <a:ext cx="1440" cy="968"/>
              <a:chOff x="1488" y="3168"/>
              <a:chExt cx="1440" cy="968"/>
            </a:xfrm>
          </p:grpSpPr>
          <p:sp>
            <p:nvSpPr>
              <p:cNvPr id="21521" name="Rectangle 141">
                <a:extLst>
                  <a:ext uri="{FF2B5EF4-FFF2-40B4-BE49-F238E27FC236}">
                    <a16:creationId xmlns:a16="http://schemas.microsoft.com/office/drawing/2014/main" id="{EB6C81B3-6549-43EF-9F63-776C09B11D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4" y="3176"/>
                <a:ext cx="1344" cy="960"/>
              </a:xfrm>
              <a:prstGeom prst="rect">
                <a:avLst/>
              </a:prstGeom>
              <a:solidFill>
                <a:srgbClr val="5F5F5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/>
                <a:endParaRPr lang="es-MX" altLang="es-MX"/>
              </a:p>
            </p:txBody>
          </p:sp>
          <p:pic>
            <p:nvPicPr>
              <p:cNvPr id="21522" name="Picture 142">
                <a:extLst>
                  <a:ext uri="{FF2B5EF4-FFF2-40B4-BE49-F238E27FC236}">
                    <a16:creationId xmlns:a16="http://schemas.microsoft.com/office/drawing/2014/main" id="{314A3607-540C-43EF-BDC0-85EB6EDA928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04" y="3208"/>
                <a:ext cx="600" cy="9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1523" name="Text Box 143">
                <a:extLst>
                  <a:ext uri="{FF2B5EF4-FFF2-40B4-BE49-F238E27FC236}">
                    <a16:creationId xmlns:a16="http://schemas.microsoft.com/office/drawing/2014/main" id="{71EBE5D6-0637-4560-9B55-B1DB49AB0DD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488" y="3168"/>
                <a:ext cx="864" cy="6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es-MX" sz="1600" b="0">
                    <a:solidFill>
                      <a:schemeClr val="folHlink"/>
                    </a:solidFill>
                    <a:latin typeface="Arial" panose="020B0604020202020204" pitchFamily="34" charset="0"/>
                  </a:rPr>
                  <a:t>Agric. y Consumid. Ilse </a:t>
                </a:r>
                <a:br>
                  <a:rPr lang="en-US" altLang="es-MX" sz="1600" b="0">
                    <a:solidFill>
                      <a:schemeClr val="folHlink"/>
                    </a:solidFill>
                    <a:latin typeface="Arial" panose="020B0604020202020204" pitchFamily="34" charset="0"/>
                  </a:rPr>
                </a:br>
                <a:r>
                  <a:rPr lang="en-US" altLang="es-MX" sz="1600" b="0">
                    <a:solidFill>
                      <a:schemeClr val="folHlink"/>
                    </a:solidFill>
                    <a:latin typeface="Arial" panose="020B0604020202020204" pitchFamily="34" charset="0"/>
                  </a:rPr>
                  <a:t>Aignier</a:t>
                </a:r>
              </a:p>
            </p:txBody>
          </p:sp>
        </p:grpSp>
        <p:grpSp>
          <p:nvGrpSpPr>
            <p:cNvPr id="21513" name="Group 144">
              <a:extLst>
                <a:ext uri="{FF2B5EF4-FFF2-40B4-BE49-F238E27FC236}">
                  <a16:creationId xmlns:a16="http://schemas.microsoft.com/office/drawing/2014/main" id="{3CCAAD10-122F-4A2E-8710-546388454E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80" y="3208"/>
              <a:ext cx="1408" cy="872"/>
              <a:chOff x="2880" y="3208"/>
              <a:chExt cx="1408" cy="872"/>
            </a:xfrm>
          </p:grpSpPr>
          <p:sp>
            <p:nvSpPr>
              <p:cNvPr id="21518" name="Rectangle 145">
                <a:extLst>
                  <a:ext uri="{FF2B5EF4-FFF2-40B4-BE49-F238E27FC236}">
                    <a16:creationId xmlns:a16="http://schemas.microsoft.com/office/drawing/2014/main" id="{03B4DE8A-97E2-4EC8-8CEB-4647AE5CC7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60" y="3216"/>
                <a:ext cx="1328" cy="864"/>
              </a:xfrm>
              <a:prstGeom prst="rect">
                <a:avLst/>
              </a:prstGeom>
              <a:solidFill>
                <a:srgbClr val="5F5F5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/>
                <a:endParaRPr lang="es-MX" altLang="es-MX"/>
              </a:p>
            </p:txBody>
          </p:sp>
          <p:sp>
            <p:nvSpPr>
              <p:cNvPr id="21519" name="Text Box 146">
                <a:extLst>
                  <a:ext uri="{FF2B5EF4-FFF2-40B4-BE49-F238E27FC236}">
                    <a16:creationId xmlns:a16="http://schemas.microsoft.com/office/drawing/2014/main" id="{33383296-4C60-4BBF-B1DC-74332EB80B7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880" y="3208"/>
                <a:ext cx="864" cy="5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es-MX" sz="1600" b="0">
                    <a:solidFill>
                      <a:schemeClr val="folHlink"/>
                    </a:solidFill>
                    <a:latin typeface="Arial" panose="020B0604020202020204" pitchFamily="34" charset="0"/>
                  </a:rPr>
                  <a:t>Transporte</a:t>
                </a:r>
                <a:br>
                  <a:rPr lang="en-US" altLang="es-MX" sz="1600" b="0">
                    <a:solidFill>
                      <a:schemeClr val="folHlink"/>
                    </a:solidFill>
                    <a:latin typeface="Arial" panose="020B0604020202020204" pitchFamily="34" charset="0"/>
                  </a:rPr>
                </a:br>
                <a:r>
                  <a:rPr lang="en-US" altLang="es-MX" sz="1600" b="0">
                    <a:solidFill>
                      <a:schemeClr val="folHlink"/>
                    </a:solidFill>
                    <a:latin typeface="Arial" panose="020B0604020202020204" pitchFamily="34" charset="0"/>
                  </a:rPr>
                  <a:t>Peter Ramsauer</a:t>
                </a:r>
              </a:p>
            </p:txBody>
          </p:sp>
          <p:pic>
            <p:nvPicPr>
              <p:cNvPr id="21520" name="Picture 147">
                <a:extLst>
                  <a:ext uri="{FF2B5EF4-FFF2-40B4-BE49-F238E27FC236}">
                    <a16:creationId xmlns:a16="http://schemas.microsoft.com/office/drawing/2014/main" id="{655BA99F-2C79-4A99-8588-D821E104073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648" y="3248"/>
                <a:ext cx="600" cy="8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21514" name="Group 148">
              <a:extLst>
                <a:ext uri="{FF2B5EF4-FFF2-40B4-BE49-F238E27FC236}">
                  <a16:creationId xmlns:a16="http://schemas.microsoft.com/office/drawing/2014/main" id="{569437F3-AD1A-4DDF-96C7-438014CE5F1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12" y="592"/>
              <a:ext cx="1392" cy="864"/>
              <a:chOff x="2912" y="592"/>
              <a:chExt cx="1392" cy="864"/>
            </a:xfrm>
          </p:grpSpPr>
          <p:sp>
            <p:nvSpPr>
              <p:cNvPr id="21515" name="Rectangle 149">
                <a:extLst>
                  <a:ext uri="{FF2B5EF4-FFF2-40B4-BE49-F238E27FC236}">
                    <a16:creationId xmlns:a16="http://schemas.microsoft.com/office/drawing/2014/main" id="{C8567C5D-8F41-47E6-9CE0-0476144304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08" y="592"/>
                <a:ext cx="1296" cy="864"/>
              </a:xfrm>
              <a:prstGeom prst="rect">
                <a:avLst/>
              </a:prstGeom>
              <a:solidFill>
                <a:srgbClr val="5F5F5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/>
                <a:endParaRPr lang="es-MX" altLang="es-MX"/>
              </a:p>
            </p:txBody>
          </p:sp>
          <p:sp>
            <p:nvSpPr>
              <p:cNvPr id="21516" name="Text Box 150">
                <a:extLst>
                  <a:ext uri="{FF2B5EF4-FFF2-40B4-BE49-F238E27FC236}">
                    <a16:creationId xmlns:a16="http://schemas.microsoft.com/office/drawing/2014/main" id="{B295155E-2C5F-4284-B76C-6F88C96B0CF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12" y="622"/>
                <a:ext cx="864" cy="6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es-MX" sz="1600" b="0">
                    <a:solidFill>
                      <a:schemeClr val="folHlink"/>
                    </a:solidFill>
                    <a:latin typeface="Arial" panose="020B0604020202020204" pitchFamily="34" charset="0"/>
                  </a:rPr>
                  <a:t>Defensa</a:t>
                </a:r>
                <a:br>
                  <a:rPr lang="en-US" altLang="es-MX" sz="1600" b="0">
                    <a:solidFill>
                      <a:schemeClr val="folHlink"/>
                    </a:solidFill>
                    <a:latin typeface="Arial" panose="020B0604020202020204" pitchFamily="34" charset="0"/>
                  </a:rPr>
                </a:br>
                <a:r>
                  <a:rPr lang="en-US" altLang="es-MX" sz="1600" b="0">
                    <a:solidFill>
                      <a:schemeClr val="folHlink"/>
                    </a:solidFill>
                    <a:latin typeface="Arial" panose="020B0604020202020204" pitchFamily="34" charset="0"/>
                  </a:rPr>
                  <a:t>Karl-Theo. zu Guttenberg</a:t>
                </a:r>
              </a:p>
            </p:txBody>
          </p:sp>
          <p:pic>
            <p:nvPicPr>
              <p:cNvPr id="21517" name="Picture 151">
                <a:extLst>
                  <a:ext uri="{FF2B5EF4-FFF2-40B4-BE49-F238E27FC236}">
                    <a16:creationId xmlns:a16="http://schemas.microsoft.com/office/drawing/2014/main" id="{69EC2D96-F89A-418E-B216-4D6C2CE502A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680" y="624"/>
                <a:ext cx="600" cy="7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5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5656" grpId="0" animBg="1" autoUpdateAnimBg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 Box 2">
            <a:extLst>
              <a:ext uri="{FF2B5EF4-FFF2-40B4-BE49-F238E27FC236}">
                <a16:creationId xmlns:a16="http://schemas.microsoft.com/office/drawing/2014/main" id="{521F9DC4-57E6-4956-BC0B-E47017377D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5525" y="304800"/>
            <a:ext cx="70866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ES" altLang="es-MX" sz="3200" b="0">
                <a:solidFill>
                  <a:schemeClr val="tx2"/>
                </a:solidFill>
                <a:latin typeface="Calibri" panose="020F0502020204030204" pitchFamily="34" charset="0"/>
              </a:rPr>
              <a:t>República Federal Alemana (RFA)</a:t>
            </a:r>
          </a:p>
        </p:txBody>
      </p:sp>
      <p:sp>
        <p:nvSpPr>
          <p:cNvPr id="24580" name="Text Box 4">
            <a:extLst>
              <a:ext uri="{FF2B5EF4-FFF2-40B4-BE49-F238E27FC236}">
                <a16:creationId xmlns:a16="http://schemas.microsoft.com/office/drawing/2014/main" id="{32D13897-B293-4232-89BA-FFF9E531DF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" y="1295400"/>
            <a:ext cx="7807325" cy="206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 b="0" dirty="0">
                <a:latin typeface="Calibri"/>
                <a:cs typeface="Calibri"/>
              </a:rPr>
              <a:t> Más poblada de Europa (83M hab.)</a:t>
            </a:r>
          </a:p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 b="0" dirty="0">
                <a:latin typeface="Calibri"/>
                <a:cs typeface="Calibri"/>
              </a:rPr>
              <a:t> 4</a:t>
            </a:r>
            <a:r>
              <a:rPr lang="es-MX" altLang="es-MX" sz="3200" b="0" u="sng" baseline="30000" dirty="0">
                <a:latin typeface="Calibri"/>
                <a:cs typeface="Calibri"/>
              </a:rPr>
              <a:t>a</a:t>
            </a:r>
            <a:r>
              <a:rPr lang="es-MX" altLang="es-MX" sz="3200" b="0" dirty="0">
                <a:latin typeface="Calibri"/>
                <a:cs typeface="Calibri"/>
              </a:rPr>
              <a:t> eco. mundial, </a:t>
            </a:r>
            <a:r>
              <a:rPr lang="es-MX" altLang="es-MX" sz="3200" b="0" dirty="0" err="1">
                <a:latin typeface="Calibri"/>
                <a:cs typeface="Calibri"/>
              </a:rPr>
              <a:t>contracíclica</a:t>
            </a:r>
            <a:r>
              <a:rPr lang="es-MX" altLang="es-MX" sz="3200" b="0" dirty="0">
                <a:latin typeface="Calibri"/>
                <a:cs typeface="Calibri"/>
              </a:rPr>
              <a:t> 1990s-2010s</a:t>
            </a:r>
          </a:p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 b="0" dirty="0">
                <a:latin typeface="Calibri"/>
                <a:cs typeface="Calibri"/>
              </a:rPr>
              <a:t> Nación "nueva", líder titubeante de Europa</a:t>
            </a:r>
            <a:endParaRPr lang="es-ES" altLang="es-MX" sz="3200" b="0" dirty="0">
              <a:latin typeface="Calibri" panose="020F0502020204030204" pitchFamily="34" charset="0"/>
            </a:endParaRPr>
          </a:p>
        </p:txBody>
      </p:sp>
      <p:pic>
        <p:nvPicPr>
          <p:cNvPr id="3076" name="Picture 8">
            <a:extLst>
              <a:ext uri="{FF2B5EF4-FFF2-40B4-BE49-F238E27FC236}">
                <a16:creationId xmlns:a16="http://schemas.microsoft.com/office/drawing/2014/main" id="{539077BA-2854-4A63-BEC7-4F3F270B46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3435350"/>
            <a:ext cx="5264150" cy="311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1 Imagen">
            <a:extLst>
              <a:ext uri="{FF2B5EF4-FFF2-40B4-BE49-F238E27FC236}">
                <a16:creationId xmlns:a16="http://schemas.microsoft.com/office/drawing/2014/main" id="{E1359CAB-94A6-4822-AD6B-D4DD0927BC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742950"/>
            <a:ext cx="8064500" cy="537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ext Box 4">
            <a:extLst>
              <a:ext uri="{FF2B5EF4-FFF2-40B4-BE49-F238E27FC236}">
                <a16:creationId xmlns:a16="http://schemas.microsoft.com/office/drawing/2014/main" id="{1452029C-F299-41DF-890C-6F2F2FE5D1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268413"/>
            <a:ext cx="4262438" cy="2278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b="0">
                <a:latin typeface="Calibri" panose="020F0502020204030204" pitchFamily="34" charset="0"/>
              </a:rPr>
              <a:t>CDU 7 (41)    255 (51)</a:t>
            </a:r>
            <a:br>
              <a:rPr lang="es-MX" altLang="es-MX" sz="3200" b="0">
                <a:latin typeface="Calibri" panose="020F0502020204030204" pitchFamily="34" charset="0"/>
              </a:rPr>
            </a:br>
            <a:r>
              <a:rPr lang="es-MX" altLang="es-MX" sz="3200" b="0">
                <a:latin typeface="Calibri" panose="020F0502020204030204" pitchFamily="34" charset="0"/>
              </a:rPr>
              <a:t>CSU 4  (24)      56 (11)</a:t>
            </a:r>
            <a:br>
              <a:rPr lang="es-MX" altLang="es-MX" sz="3200" b="0">
                <a:latin typeface="Calibri" panose="020F0502020204030204" pitchFamily="34" charset="0"/>
              </a:rPr>
            </a:br>
            <a:r>
              <a:rPr lang="es-MX" altLang="es-MX" sz="3200" b="0">
                <a:latin typeface="Calibri" panose="020F0502020204030204" pitchFamily="34" charset="0"/>
              </a:rPr>
              <a:t>SDP 6   (35)    193 (38)</a:t>
            </a:r>
            <a:br>
              <a:rPr lang="es-MX" altLang="es-MX" sz="3200" b="0">
                <a:latin typeface="Calibri" panose="020F0502020204030204" pitchFamily="34" charset="0"/>
              </a:rPr>
            </a:br>
            <a:br>
              <a:rPr lang="es-MX" altLang="es-MX" sz="3200" b="0">
                <a:latin typeface="Calibri" panose="020F0502020204030204" pitchFamily="34" charset="0"/>
              </a:rPr>
            </a:br>
            <a:r>
              <a:rPr lang="es-MX" altLang="es-MX" sz="1400" b="0">
                <a:latin typeface="Calibri" panose="020F0502020204030204" pitchFamily="34" charset="0"/>
                <a:hlinkClick r:id="rId2"/>
              </a:rPr>
              <a:t>https://en.wikipedia.org/wiki/Third_Merkel_cabinet</a:t>
            </a:r>
            <a:r>
              <a:rPr lang="es-MX" altLang="es-MX" sz="1400" b="0">
                <a:latin typeface="Calibri" panose="020F0502020204030204" pitchFamily="34" charset="0"/>
              </a:rPr>
              <a:t> </a:t>
            </a:r>
            <a:endParaRPr lang="es-ES" altLang="es-MX" sz="1400" b="0" i="1">
              <a:latin typeface="Calibri" panose="020F0502020204030204" pitchFamily="34" charset="0"/>
            </a:endParaRPr>
          </a:p>
        </p:txBody>
      </p:sp>
      <p:sp>
        <p:nvSpPr>
          <p:cNvPr id="23555" name="Text Box 2">
            <a:extLst>
              <a:ext uri="{FF2B5EF4-FFF2-40B4-BE49-F238E27FC236}">
                <a16:creationId xmlns:a16="http://schemas.microsoft.com/office/drawing/2014/main" id="{97F0F1BF-0AD2-43C6-B383-366A7F6A91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93850" y="304800"/>
            <a:ext cx="59499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 b="0">
                <a:solidFill>
                  <a:schemeClr val="tx2"/>
                </a:solidFill>
                <a:latin typeface="Calibri" panose="020F0502020204030204" pitchFamily="34" charset="0"/>
              </a:rPr>
              <a:t>Gabinete Merkel III (2013-2017)</a:t>
            </a:r>
            <a:endParaRPr lang="es-ES" altLang="es-MX" sz="3200" b="0">
              <a:solidFill>
                <a:schemeClr val="tx2"/>
              </a:solidFill>
              <a:latin typeface="Calibri" panose="020F0502020204030204" pitchFamily="34" charset="0"/>
            </a:endParaRPr>
          </a:p>
        </p:txBody>
      </p:sp>
      <p:pic>
        <p:nvPicPr>
          <p:cNvPr id="23556" name="Picture 8" descr="Distribution of seats in the 18th german Bundestag">
            <a:extLst>
              <a:ext uri="{FF2B5EF4-FFF2-40B4-BE49-F238E27FC236}">
                <a16:creationId xmlns:a16="http://schemas.microsoft.com/office/drawing/2014/main" id="{43001E91-C64F-4082-A210-E947B8C78A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3600" y="1268413"/>
            <a:ext cx="3930650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7" name="Text Box 1092">
            <a:extLst>
              <a:ext uri="{FF2B5EF4-FFF2-40B4-BE49-F238E27FC236}">
                <a16:creationId xmlns:a16="http://schemas.microsoft.com/office/drawing/2014/main" id="{09E84673-E9D8-4E0C-A910-A53CF8B3A8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3656013"/>
            <a:ext cx="8382000" cy="1373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2800" b="0">
                <a:latin typeface="Calibri" panose="020F0502020204030204" pitchFamily="34" charset="0"/>
              </a:rPr>
              <a:t>Ley de Gamson: cada partido en el gobierno obtiene carteras en proporción a su contribución. </a:t>
            </a:r>
            <a:br>
              <a:rPr lang="es-MX" altLang="es-MX" sz="2800" b="0">
                <a:latin typeface="Calibri" panose="020F0502020204030204" pitchFamily="34" charset="0"/>
              </a:rPr>
            </a:br>
            <a:r>
              <a:rPr lang="es-MX" altLang="es-MX" sz="2800" b="0">
                <a:latin typeface="Calibri" panose="020F0502020204030204" pitchFamily="34" charset="0"/>
              </a:rPr>
              <a:t>Regularidad empírica</a:t>
            </a:r>
            <a:endParaRPr lang="es-ES" altLang="es-MX" sz="2800" b="0" i="1">
              <a:latin typeface="Calibri" panose="020F0502020204030204" pitchFamily="34" charset="0"/>
            </a:endParaRPr>
          </a:p>
        </p:txBody>
      </p:sp>
      <p:sp>
        <p:nvSpPr>
          <p:cNvPr id="10" name="Text Box 1094">
            <a:extLst>
              <a:ext uri="{FF2B5EF4-FFF2-40B4-BE49-F238E27FC236}">
                <a16:creationId xmlns:a16="http://schemas.microsoft.com/office/drawing/2014/main" id="{568B55B1-3CB9-46C9-A316-0CE4CBF075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5334000"/>
            <a:ext cx="838200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2800" b="0">
                <a:latin typeface="Calibri" panose="020F0502020204030204" pitchFamily="34" charset="0"/>
              </a:rPr>
              <a:t>¿Por qué pivotales no piden/obtienen más? </a:t>
            </a:r>
            <a:br>
              <a:rPr lang="es-MX" altLang="es-MX" sz="2800" b="0">
                <a:latin typeface="Calibri" panose="020F0502020204030204" pitchFamily="34" charset="0"/>
              </a:rPr>
            </a:br>
            <a:r>
              <a:rPr lang="es-MX" altLang="es-MX" sz="2800" b="0">
                <a:latin typeface="Calibri" panose="020F0502020204030204" pitchFamily="34" charset="0"/>
              </a:rPr>
              <a:t>¿Por qué el que propone no obtiene ventaja?</a:t>
            </a:r>
            <a:endParaRPr lang="es-ES" altLang="es-MX" sz="2800" b="0" i="1">
              <a:latin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utoUpdateAnimBg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ext Box 1091">
            <a:extLst>
              <a:ext uri="{FF2B5EF4-FFF2-40B4-BE49-F238E27FC236}">
                <a16:creationId xmlns:a16="http://schemas.microsoft.com/office/drawing/2014/main" id="{0461C697-7838-4409-BA90-C2901D8F41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93850" y="304800"/>
            <a:ext cx="5949950" cy="519113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2800" b="0">
                <a:solidFill>
                  <a:schemeClr val="tx2"/>
                </a:solidFill>
                <a:latin typeface="Calibri" panose="020F0502020204030204" pitchFamily="34" charset="0"/>
              </a:rPr>
              <a:t>Coaliciones recientes</a:t>
            </a:r>
            <a:endParaRPr lang="es-ES" altLang="es-MX" sz="2800" b="0">
              <a:solidFill>
                <a:schemeClr val="tx2"/>
              </a:solidFill>
              <a:latin typeface="Calibri" panose="020F0502020204030204" pitchFamily="34" charset="0"/>
            </a:endParaRPr>
          </a:p>
        </p:txBody>
      </p:sp>
      <p:sp>
        <p:nvSpPr>
          <p:cNvPr id="24579" name="Text Box 4">
            <a:extLst>
              <a:ext uri="{FF2B5EF4-FFF2-40B4-BE49-F238E27FC236}">
                <a16:creationId xmlns:a16="http://schemas.microsoft.com/office/drawing/2014/main" id="{B462DE77-0F28-4060-8DFE-D91287E2D3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1738313"/>
            <a:ext cx="7854950" cy="30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latin typeface="Calibri" panose="020F0502020204030204" pitchFamily="34" charset="0"/>
              </a:rPr>
              <a:t>Años		partidos		(comentario)</a:t>
            </a:r>
            <a:br>
              <a:rPr lang="es-MX" altLang="es-MX" sz="3200" b="0">
                <a:latin typeface="Calibri" panose="020F0502020204030204" pitchFamily="34" charset="0"/>
              </a:rPr>
            </a:br>
            <a:r>
              <a:rPr lang="es-MX" altLang="es-MX" sz="3200" b="0">
                <a:latin typeface="Calibri" panose="020F0502020204030204" pitchFamily="34" charset="0"/>
              </a:rPr>
              <a:t>2002-05	SPD/Grüne	(novedad)</a:t>
            </a:r>
            <a:br>
              <a:rPr lang="es-MX" altLang="es-MX" sz="3200" b="0">
                <a:latin typeface="Calibri" panose="020F0502020204030204" pitchFamily="34" charset="0"/>
              </a:rPr>
            </a:br>
            <a:r>
              <a:rPr lang="es-MX" altLang="es-MX" sz="3200" b="0">
                <a:latin typeface="Calibri" panose="020F0502020204030204" pitchFamily="34" charset="0"/>
              </a:rPr>
              <a:t>2005-09	Gran coalición	(anómala)</a:t>
            </a:r>
            <a:br>
              <a:rPr lang="es-MX" altLang="es-MX" sz="3200" b="0">
                <a:latin typeface="Calibri" panose="020F0502020204030204" pitchFamily="34" charset="0"/>
              </a:rPr>
            </a:br>
            <a:r>
              <a:rPr lang="es-MX" altLang="es-MX" sz="3200" b="0">
                <a:latin typeface="Calibri" panose="020F0502020204030204" pitchFamily="34" charset="0"/>
              </a:rPr>
              <a:t>2009-13	CDU-CSU/FDP	(estándar)</a:t>
            </a:r>
            <a:br>
              <a:rPr lang="es-MX" altLang="es-MX" sz="3200" b="0">
                <a:latin typeface="Calibri" panose="020F0502020204030204" pitchFamily="34" charset="0"/>
              </a:rPr>
            </a:br>
            <a:r>
              <a:rPr lang="es-MX" altLang="es-MX" sz="3200" b="0">
                <a:latin typeface="Calibri" panose="020F0502020204030204" pitchFamily="34" charset="0"/>
              </a:rPr>
              <a:t>2013-17	Gran coalición	(anómala)</a:t>
            </a:r>
            <a:br>
              <a:rPr lang="es-MX" altLang="es-MX" sz="3200" b="0">
                <a:latin typeface="Calibri" panose="020F0502020204030204" pitchFamily="34" charset="0"/>
              </a:rPr>
            </a:br>
            <a:r>
              <a:rPr lang="es-MX" altLang="es-MX" sz="3200" b="0">
                <a:latin typeface="Calibri" panose="020F0502020204030204" pitchFamily="34" charset="0"/>
              </a:rPr>
              <a:t>2017-	Gran coalición	(anómala)</a:t>
            </a:r>
            <a:endParaRPr lang="es-ES" altLang="es-MX" sz="1400" b="0" i="1">
              <a:latin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>
            <a:extLst>
              <a:ext uri="{FF2B5EF4-FFF2-40B4-BE49-F238E27FC236}">
                <a16:creationId xmlns:a16="http://schemas.microsoft.com/office/drawing/2014/main" id="{3ABC2F11-6DB7-46AF-8314-AFADBCB231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1120775"/>
            <a:ext cx="6248400" cy="5280025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3" name="Text Box 2">
            <a:extLst>
              <a:ext uri="{FF2B5EF4-FFF2-40B4-BE49-F238E27FC236}">
                <a16:creationId xmlns:a16="http://schemas.microsoft.com/office/drawing/2014/main" id="{A683EC5F-1201-49E5-9A5D-D20EA111F7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0600" y="304800"/>
            <a:ext cx="71564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 b="0">
                <a:solidFill>
                  <a:schemeClr val="tx2"/>
                </a:solidFill>
                <a:latin typeface="Calibri" panose="020F0502020204030204" pitchFamily="34" charset="0"/>
              </a:rPr>
              <a:t>Aliarse no es todo miel sobre hojuelas</a:t>
            </a:r>
            <a:endParaRPr lang="es-ES" altLang="es-MX" sz="3200" b="0">
              <a:solidFill>
                <a:schemeClr val="tx2"/>
              </a:solidFill>
              <a:latin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ext Box 2">
            <a:extLst>
              <a:ext uri="{FF2B5EF4-FFF2-40B4-BE49-F238E27FC236}">
                <a16:creationId xmlns:a16="http://schemas.microsoft.com/office/drawing/2014/main" id="{689C19D3-C970-422D-A3F7-1B429C1CBD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0600" y="304800"/>
            <a:ext cx="71564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 b="0">
                <a:solidFill>
                  <a:schemeClr val="tx2"/>
                </a:solidFill>
                <a:latin typeface="Calibri" panose="020F0502020204030204" pitchFamily="34" charset="0"/>
              </a:rPr>
              <a:t>Poll of polls 2009-2019</a:t>
            </a:r>
            <a:endParaRPr lang="es-ES" altLang="es-MX" sz="3200" b="0">
              <a:solidFill>
                <a:schemeClr val="tx2"/>
              </a:solidFill>
              <a:latin typeface="Calibri" panose="020F0502020204030204" pitchFamily="34" charset="0"/>
            </a:endParaRPr>
          </a:p>
        </p:txBody>
      </p:sp>
      <p:pic>
        <p:nvPicPr>
          <p:cNvPr id="26627" name="2 Imagen">
            <a:extLst>
              <a:ext uri="{FF2B5EF4-FFF2-40B4-BE49-F238E27FC236}">
                <a16:creationId xmlns:a16="http://schemas.microsoft.com/office/drawing/2014/main" id="{5264FB68-6FD1-4864-812C-6680A11A6C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1168400"/>
            <a:ext cx="8928100" cy="535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>
            <a:extLst>
              <a:ext uri="{FF2B5EF4-FFF2-40B4-BE49-F238E27FC236}">
                <a16:creationId xmlns:a16="http://schemas.microsoft.com/office/drawing/2014/main" id="{BE6FAC03-0311-4FDD-AF0D-359D3CA04D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489075"/>
            <a:ext cx="7391400" cy="4378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7651" name="Text Box 1091">
            <a:extLst>
              <a:ext uri="{FF2B5EF4-FFF2-40B4-BE49-F238E27FC236}">
                <a16:creationId xmlns:a16="http://schemas.microsoft.com/office/drawing/2014/main" id="{E336B256-9898-4504-A712-A994B8D356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93850" y="304800"/>
            <a:ext cx="5949950" cy="519113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2800" b="0">
                <a:solidFill>
                  <a:schemeClr val="tx2"/>
                </a:solidFill>
                <a:latin typeface="Calibri" panose="020F0502020204030204" pitchFamily="34" charset="0"/>
              </a:rPr>
              <a:t>Bundestag 2013-17</a:t>
            </a:r>
            <a:endParaRPr lang="es-ES" altLang="es-MX" sz="2800" b="0">
              <a:solidFill>
                <a:schemeClr val="tx2"/>
              </a:solidFill>
              <a:latin typeface="Calibri" panose="020F0502020204030204" pitchFamily="34" charset="0"/>
            </a:endParaRPr>
          </a:p>
        </p:txBody>
      </p:sp>
      <p:sp>
        <p:nvSpPr>
          <p:cNvPr id="27652" name="AutoShape 5">
            <a:hlinkClick r:id="" action="ppaction://hlinkshowjump?jump=lastslideviewed" highlightClick="1"/>
            <a:extLst>
              <a:ext uri="{FF2B5EF4-FFF2-40B4-BE49-F238E27FC236}">
                <a16:creationId xmlns:a16="http://schemas.microsoft.com/office/drawing/2014/main" id="{A1D61668-CFD1-4503-A194-B0FB9CAB8F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8200" y="6172200"/>
            <a:ext cx="381000" cy="381000"/>
          </a:xfrm>
          <a:prstGeom prst="actionButtonReturn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MX" altLang="es-MX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ext Box 2">
            <a:extLst>
              <a:ext uri="{FF2B5EF4-FFF2-40B4-BE49-F238E27FC236}">
                <a16:creationId xmlns:a16="http://schemas.microsoft.com/office/drawing/2014/main" id="{613F3D50-3483-4C1D-ACE1-A01D91D555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93850" y="304800"/>
            <a:ext cx="59499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 b="0">
                <a:solidFill>
                  <a:schemeClr val="tx2"/>
                </a:solidFill>
                <a:latin typeface="Calibri" panose="020F0502020204030204" pitchFamily="34" charset="0"/>
              </a:rPr>
              <a:t>La “Ley Básica” (5)</a:t>
            </a:r>
            <a:endParaRPr lang="es-ES" altLang="es-MX" sz="3200" b="0">
              <a:solidFill>
                <a:schemeClr val="tx2"/>
              </a:solidFill>
              <a:latin typeface="Calibri" panose="020F0502020204030204" pitchFamily="34" charset="0"/>
            </a:endParaRPr>
          </a:p>
        </p:txBody>
      </p:sp>
      <p:sp>
        <p:nvSpPr>
          <p:cNvPr id="28675" name="Text Box 3">
            <a:extLst>
              <a:ext uri="{FF2B5EF4-FFF2-40B4-BE49-F238E27FC236}">
                <a16:creationId xmlns:a16="http://schemas.microsoft.com/office/drawing/2014/main" id="{2140E3C5-FC49-4D60-8A97-20CFFF9907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960438"/>
            <a:ext cx="80772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 b="0">
                <a:latin typeface="Calibri" panose="020F0502020204030204" pitchFamily="34" charset="0"/>
              </a:rPr>
              <a:t> El Bundestag: hasta 1949, la asamblea nunca </a:t>
            </a:r>
            <a:br>
              <a:rPr lang="es-MX" altLang="es-MX" sz="3200" b="0">
                <a:latin typeface="Calibri" panose="020F0502020204030204" pitchFamily="34" charset="0"/>
              </a:rPr>
            </a:br>
            <a:r>
              <a:rPr lang="es-MX" altLang="es-MX" sz="3200" b="0">
                <a:latin typeface="Calibri" panose="020F0502020204030204" pitchFamily="34" charset="0"/>
              </a:rPr>
              <a:t>  gobernó directamente</a:t>
            </a:r>
            <a:endParaRPr lang="es-ES" altLang="es-MX" sz="3200" b="0" i="1">
              <a:latin typeface="Calibri" panose="020F0502020204030204" pitchFamily="34" charset="0"/>
            </a:endParaRPr>
          </a:p>
        </p:txBody>
      </p:sp>
      <p:sp>
        <p:nvSpPr>
          <p:cNvPr id="32772" name="Text Box 4">
            <a:extLst>
              <a:ext uri="{FF2B5EF4-FFF2-40B4-BE49-F238E27FC236}">
                <a16:creationId xmlns:a16="http://schemas.microsoft.com/office/drawing/2014/main" id="{E1CEA4CA-73FC-4853-9A0B-387800E1F0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5105400"/>
            <a:ext cx="838200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 b="0">
                <a:latin typeface="Calibri" panose="020F0502020204030204" pitchFamily="34" charset="0"/>
              </a:rPr>
              <a:t> </a:t>
            </a:r>
            <a:r>
              <a:rPr lang="es-MX" altLang="es-MX" sz="3200">
                <a:latin typeface="Calibri" panose="020F0502020204030204" pitchFamily="34" charset="0"/>
              </a:rPr>
              <a:t>620-660</a:t>
            </a:r>
            <a:r>
              <a:rPr lang="es-MX" altLang="es-MX" sz="3200" b="0">
                <a:latin typeface="Calibri" panose="020F0502020204030204" pitchFamily="34" charset="0"/>
              </a:rPr>
              <a:t> miembros (varía para garantizar </a:t>
            </a:r>
            <a:br>
              <a:rPr lang="es-MX" altLang="es-MX" sz="3200" b="0">
                <a:latin typeface="Calibri" panose="020F0502020204030204" pitchFamily="34" charset="0"/>
              </a:rPr>
            </a:br>
            <a:r>
              <a:rPr lang="es-MX" altLang="es-MX" sz="3200" b="0">
                <a:latin typeface="Calibri" panose="020F0502020204030204" pitchFamily="34" charset="0"/>
              </a:rPr>
              <a:t>  proporcionalidad), el más grande de los    </a:t>
            </a:r>
            <a:br>
              <a:rPr lang="es-MX" altLang="es-MX" sz="3200" b="0">
                <a:latin typeface="Calibri" panose="020F0502020204030204" pitchFamily="34" charset="0"/>
              </a:rPr>
            </a:br>
            <a:r>
              <a:rPr lang="es-MX" altLang="es-MX" sz="3200" b="0">
                <a:latin typeface="Calibri" panose="020F0502020204030204" pitchFamily="34" charset="0"/>
              </a:rPr>
              <a:t>  parlamentos democráticos</a:t>
            </a:r>
            <a:endParaRPr lang="es-ES" altLang="es-MX" sz="3200" b="0" i="1">
              <a:latin typeface="Calibri" panose="020F0502020204030204" pitchFamily="34" charset="0"/>
            </a:endParaRPr>
          </a:p>
        </p:txBody>
      </p:sp>
      <p:pic>
        <p:nvPicPr>
          <p:cNvPr id="28677" name="Picture 7">
            <a:extLst>
              <a:ext uri="{FF2B5EF4-FFF2-40B4-BE49-F238E27FC236}">
                <a16:creationId xmlns:a16="http://schemas.microsoft.com/office/drawing/2014/main" id="{9BE75CB9-C0A1-4111-AD3B-EA6130DAAA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2108200"/>
            <a:ext cx="6553200" cy="292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4" name="Picture 6">
            <a:extLst>
              <a:ext uri="{FF2B5EF4-FFF2-40B4-BE49-F238E27FC236}">
                <a16:creationId xmlns:a16="http://schemas.microsoft.com/office/drawing/2014/main" id="{9E538CAA-19AA-47BB-8134-0B644D738E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3075" y="1257300"/>
            <a:ext cx="5657850" cy="3771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772" grpId="0" autoUpdateAnimBg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ext Box 2">
            <a:extLst>
              <a:ext uri="{FF2B5EF4-FFF2-40B4-BE49-F238E27FC236}">
                <a16:creationId xmlns:a16="http://schemas.microsoft.com/office/drawing/2014/main" id="{D38A785E-D14E-4A84-BF3E-BF34E543B1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93850" y="304800"/>
            <a:ext cx="59499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 b="0">
                <a:solidFill>
                  <a:schemeClr val="tx2"/>
                </a:solidFill>
                <a:latin typeface="Calibri" panose="020F0502020204030204" pitchFamily="34" charset="0"/>
              </a:rPr>
              <a:t>La “Ley Básica” (6)</a:t>
            </a:r>
            <a:endParaRPr lang="es-ES" altLang="es-MX" sz="3200" b="0">
              <a:solidFill>
                <a:schemeClr val="tx2"/>
              </a:solidFill>
              <a:latin typeface="Calibri" panose="020F0502020204030204" pitchFamily="34" charset="0"/>
            </a:endParaRPr>
          </a:p>
        </p:txBody>
      </p:sp>
      <p:sp>
        <p:nvSpPr>
          <p:cNvPr id="29699" name="Text Box 3">
            <a:extLst>
              <a:ext uri="{FF2B5EF4-FFF2-40B4-BE49-F238E27FC236}">
                <a16:creationId xmlns:a16="http://schemas.microsoft.com/office/drawing/2014/main" id="{263B29EE-FF44-4A4C-B922-B5D66E33F3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1295400"/>
            <a:ext cx="83820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b="0">
                <a:latin typeface="Calibri" panose="020F0502020204030204" pitchFamily="34" charset="0"/>
              </a:rPr>
              <a:t> La ley electoral: “</a:t>
            </a:r>
            <a:r>
              <a:rPr lang="es-MX" altLang="es-MX" sz="3200" b="0" i="1">
                <a:latin typeface="Calibri" panose="020F0502020204030204" pitchFamily="34" charset="0"/>
              </a:rPr>
              <a:t>mixed-member proportional</a:t>
            </a:r>
            <a:r>
              <a:rPr lang="es-MX" altLang="es-MX" sz="3200" b="0">
                <a:latin typeface="Calibri" panose="020F0502020204030204" pitchFamily="34" charset="0"/>
              </a:rPr>
              <a:t>”</a:t>
            </a:r>
            <a:endParaRPr lang="es-ES" altLang="es-MX" sz="3200" b="0" i="1">
              <a:latin typeface="Calibri" panose="020F0502020204030204" pitchFamily="34" charset="0"/>
            </a:endParaRPr>
          </a:p>
        </p:txBody>
      </p:sp>
      <p:sp>
        <p:nvSpPr>
          <p:cNvPr id="103428" name="Text Box 4">
            <a:extLst>
              <a:ext uri="{FF2B5EF4-FFF2-40B4-BE49-F238E27FC236}">
                <a16:creationId xmlns:a16="http://schemas.microsoft.com/office/drawing/2014/main" id="{F632142E-A898-4BE8-9391-E6064EDA0C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1981200"/>
            <a:ext cx="83820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 b="0">
                <a:latin typeface="Calibri" panose="020F0502020204030204" pitchFamily="34" charset="0"/>
              </a:rPr>
              <a:t> Distritos uninominales con compensación RP</a:t>
            </a:r>
            <a:endParaRPr lang="es-ES" altLang="es-MX" sz="3200" b="0" i="1">
              <a:latin typeface="Calibri" panose="020F0502020204030204" pitchFamily="34" charset="0"/>
            </a:endParaRPr>
          </a:p>
        </p:txBody>
      </p:sp>
      <p:sp>
        <p:nvSpPr>
          <p:cNvPr id="103429" name="Text Box 5">
            <a:extLst>
              <a:ext uri="{FF2B5EF4-FFF2-40B4-BE49-F238E27FC236}">
                <a16:creationId xmlns:a16="http://schemas.microsoft.com/office/drawing/2014/main" id="{337BD827-EB09-4CB2-8CE1-0CBE9CF785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4800600"/>
            <a:ext cx="83820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 b="0">
                <a:latin typeface="Calibri" panose="020F0502020204030204" pitchFamily="34" charset="0"/>
              </a:rPr>
              <a:t> Umbral 5% para RP (ó 3+ victorias uninom.)</a:t>
            </a:r>
            <a:endParaRPr lang="es-ES" altLang="es-MX" sz="3200" b="0" i="1">
              <a:latin typeface="Calibri" panose="020F0502020204030204" pitchFamily="34" charset="0"/>
            </a:endParaRPr>
          </a:p>
        </p:txBody>
      </p:sp>
      <p:sp>
        <p:nvSpPr>
          <p:cNvPr id="103430" name="Text Box 6">
            <a:extLst>
              <a:ext uri="{FF2B5EF4-FFF2-40B4-BE49-F238E27FC236}">
                <a16:creationId xmlns:a16="http://schemas.microsoft.com/office/drawing/2014/main" id="{36CB1D7F-D879-43EF-B9A7-380FF8313A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2667000"/>
            <a:ext cx="8382000" cy="2041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 b="0">
                <a:latin typeface="Calibri" panose="020F0502020204030204" pitchFamily="34" charset="0"/>
              </a:rPr>
              <a:t> Elector tiene 2 votos, (a) para un candidato, </a:t>
            </a:r>
            <a:br>
              <a:rPr lang="es-MX" altLang="es-MX" sz="3200" b="0">
                <a:latin typeface="Calibri" panose="020F0502020204030204" pitchFamily="34" charset="0"/>
              </a:rPr>
            </a:br>
            <a:r>
              <a:rPr lang="es-MX" altLang="es-MX" sz="3200" b="0">
                <a:latin typeface="Calibri" panose="020F0502020204030204" pitchFamily="34" charset="0"/>
              </a:rPr>
              <a:t>  (b) para un partido en su </a:t>
            </a:r>
            <a:r>
              <a:rPr lang="es-MX" altLang="es-MX" sz="3200" b="0" i="1">
                <a:latin typeface="Calibri" panose="020F0502020204030204" pitchFamily="34" charset="0"/>
              </a:rPr>
              <a:t>Land</a:t>
            </a:r>
            <a:r>
              <a:rPr lang="es-MX" altLang="es-MX" sz="3200" b="0">
                <a:latin typeface="Calibri" panose="020F0502020204030204" pitchFamily="34" charset="0"/>
              </a:rPr>
              <a:t>. Con (b) tienes</a:t>
            </a:r>
            <a:br>
              <a:rPr lang="es-MX" altLang="es-MX" sz="3200" b="0">
                <a:latin typeface="Calibri" panose="020F0502020204030204" pitchFamily="34" charset="0"/>
              </a:rPr>
            </a:br>
            <a:r>
              <a:rPr lang="es-MX" altLang="es-MX" sz="3200" b="0">
                <a:latin typeface="Calibri" panose="020F0502020204030204" pitchFamily="34" charset="0"/>
              </a:rPr>
              <a:t>  # diputados del partido, asignándolos  </a:t>
            </a:r>
            <a:br>
              <a:rPr lang="es-MX" altLang="es-MX" sz="3200" b="0">
                <a:latin typeface="Calibri" panose="020F0502020204030204" pitchFamily="34" charset="0"/>
              </a:rPr>
            </a:br>
            <a:r>
              <a:rPr lang="es-MX" altLang="es-MX" sz="3200" b="0">
                <a:latin typeface="Calibri" panose="020F0502020204030204" pitchFamily="34" charset="0"/>
              </a:rPr>
              <a:t>  de una lista</a:t>
            </a:r>
            <a:endParaRPr lang="es-ES" altLang="es-MX" sz="3200" b="0" i="1">
              <a:latin typeface="Calibri" panose="020F0502020204030204" pitchFamily="34" charset="0"/>
            </a:endParaRPr>
          </a:p>
        </p:txBody>
      </p:sp>
      <p:sp>
        <p:nvSpPr>
          <p:cNvPr id="103431" name="Text Box 7">
            <a:extLst>
              <a:ext uri="{FF2B5EF4-FFF2-40B4-BE49-F238E27FC236}">
                <a16:creationId xmlns:a16="http://schemas.microsoft.com/office/drawing/2014/main" id="{EF47EFF4-FC7F-4FD1-8BF9-7C52666FFA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5263" y="5562600"/>
            <a:ext cx="8382000" cy="1066800"/>
          </a:xfrm>
          <a:prstGeom prst="rect">
            <a:avLst/>
          </a:prstGeom>
          <a:solidFill>
            <a:srgbClr val="FFCC66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 b="0">
                <a:latin typeface="Calibri" panose="020F0502020204030204" pitchFamily="34" charset="0"/>
              </a:rPr>
              <a:t>Ha inspirado reformas en Rusia (92), Italia (93), Nueza Zelandia (93) y Japón (94)</a:t>
            </a:r>
            <a:endParaRPr lang="es-ES" altLang="es-MX" sz="3200" b="0" i="1">
              <a:latin typeface="Calibri" panose="020F0502020204030204" pitchFamily="34" charset="0"/>
            </a:endParaRPr>
          </a:p>
        </p:txBody>
      </p:sp>
      <p:sp>
        <p:nvSpPr>
          <p:cNvPr id="103432" name="Text Box 8">
            <a:extLst>
              <a:ext uri="{FF2B5EF4-FFF2-40B4-BE49-F238E27FC236}">
                <a16:creationId xmlns:a16="http://schemas.microsoft.com/office/drawing/2014/main" id="{AA72B51E-A4B7-4D6C-8C1D-ADB0D974D9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8600" y="4205288"/>
            <a:ext cx="2819400" cy="457200"/>
          </a:xfrm>
          <a:prstGeom prst="rect">
            <a:avLst/>
          </a:prstGeom>
          <a:solidFill>
            <a:srgbClr val="77777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b="0">
                <a:solidFill>
                  <a:srgbClr val="FFCC66"/>
                </a:solidFill>
                <a:latin typeface="Calibri" panose="020F0502020204030204" pitchFamily="34" charset="0"/>
              </a:rPr>
              <a:t>Muy proporcional</a:t>
            </a:r>
            <a:endParaRPr lang="es-ES" altLang="es-MX" b="0">
              <a:solidFill>
                <a:srgbClr val="FFCC66"/>
              </a:solidFill>
              <a:latin typeface="Calibri" panose="020F0502020204030204" pitchFamily="34" charset="0"/>
            </a:endParaRPr>
          </a:p>
        </p:txBody>
      </p:sp>
      <p:sp>
        <p:nvSpPr>
          <p:cNvPr id="103433" name="AutoShape 9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0736D33E-1275-426C-8437-6CC6F8C5EE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4200" y="4225925"/>
            <a:ext cx="762000" cy="381000"/>
          </a:xfrm>
          <a:prstGeom prst="actionButtonBlank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MX" altLang="es-MX">
              <a:latin typeface="Calibri" panose="020F0502020204030204" pitchFamily="34" charset="0"/>
            </a:endParaRPr>
          </a:p>
        </p:txBody>
      </p:sp>
      <p:sp>
        <p:nvSpPr>
          <p:cNvPr id="103434" name="Line 10">
            <a:extLst>
              <a:ext uri="{FF2B5EF4-FFF2-40B4-BE49-F238E27FC236}">
                <a16:creationId xmlns:a16="http://schemas.microsoft.com/office/drawing/2014/main" id="{EC2A19D9-92DE-4566-9BA2-1866005CA817}"/>
              </a:ext>
            </a:extLst>
          </p:cNvPr>
          <p:cNvSpPr>
            <a:spLocks noChangeShapeType="1"/>
          </p:cNvSpPr>
          <p:nvPr/>
        </p:nvSpPr>
        <p:spPr bwMode="auto">
          <a:xfrm>
            <a:off x="3262313" y="4413250"/>
            <a:ext cx="5334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ES"/>
          </a:p>
        </p:txBody>
      </p:sp>
      <p:pic>
        <p:nvPicPr>
          <p:cNvPr id="103435" name="Picture 11" descr="C:\My Documents\My Pictures\german ballot.gif">
            <a:extLst>
              <a:ext uri="{FF2B5EF4-FFF2-40B4-BE49-F238E27FC236}">
                <a16:creationId xmlns:a16="http://schemas.microsoft.com/office/drawing/2014/main" id="{6390D7B6-1C7D-4E62-9777-E1E6EA4C6D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457200"/>
            <a:ext cx="4135438" cy="609600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rgbClr val="80808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0343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3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428" grpId="0" autoUpdateAnimBg="0"/>
      <p:bldP spid="103429" grpId="0" autoUpdateAnimBg="0"/>
      <p:bldP spid="103430" grpId="0" autoUpdateAnimBg="0"/>
      <p:bldP spid="103431" grpId="0" animBg="1" autoUpdateAnimBg="0"/>
      <p:bldP spid="103432" grpId="0" animBg="1" autoUpdateAnimBg="0"/>
      <p:bldP spid="103433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ext Box 1091">
            <a:extLst>
              <a:ext uri="{FF2B5EF4-FFF2-40B4-BE49-F238E27FC236}">
                <a16:creationId xmlns:a16="http://schemas.microsoft.com/office/drawing/2014/main" id="{ADBFB1CA-E485-4FBC-989E-596D6B8BD5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3763" y="304800"/>
            <a:ext cx="7350125" cy="523875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2800" b="0">
                <a:solidFill>
                  <a:schemeClr val="tx2"/>
                </a:solidFill>
                <a:latin typeface="Calibri" panose="020F0502020204030204" pitchFamily="34" charset="0"/>
              </a:rPr>
              <a:t>Bundestag 1949-2017: mutación sist. partidos</a:t>
            </a:r>
            <a:endParaRPr lang="es-ES" altLang="es-MX" sz="2800" b="0">
              <a:solidFill>
                <a:schemeClr val="tx2"/>
              </a:solidFill>
              <a:latin typeface="Calibri" panose="020F0502020204030204" pitchFamily="34" charset="0"/>
            </a:endParaRPr>
          </a:p>
        </p:txBody>
      </p:sp>
      <p:pic>
        <p:nvPicPr>
          <p:cNvPr id="30723" name="1 Imagen">
            <a:extLst>
              <a:ext uri="{FF2B5EF4-FFF2-40B4-BE49-F238E27FC236}">
                <a16:creationId xmlns:a16="http://schemas.microsoft.com/office/drawing/2014/main" id="{D111D4C3-4D64-4E6B-8972-3DFC83DDDC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981075"/>
            <a:ext cx="8550275" cy="4895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Box 4">
            <a:extLst>
              <a:ext uri="{FF2B5EF4-FFF2-40B4-BE49-F238E27FC236}">
                <a16:creationId xmlns:a16="http://schemas.microsoft.com/office/drawing/2014/main" id="{137FDF4B-4577-4529-A315-B53BD6C561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6086475"/>
            <a:ext cx="83820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ES" altLang="es-MX" b="0">
                <a:latin typeface="Calibri" panose="020F0502020204030204" pitchFamily="34" charset="0"/>
              </a:rPr>
              <a:t>1 solo chico -&gt; se multiplican -&gt; crecen</a:t>
            </a:r>
            <a:endParaRPr lang="es-ES" altLang="es-MX" b="0" i="1">
              <a:latin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utoUpdateAnimBg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8">
            <a:extLst>
              <a:ext uri="{FF2B5EF4-FFF2-40B4-BE49-F238E27FC236}">
                <a16:creationId xmlns:a16="http://schemas.microsoft.com/office/drawing/2014/main" id="{57D876AF-A1EB-42B9-9D30-0DF119A0D4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000" y="3251200"/>
            <a:ext cx="4114800" cy="275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01728" name="Object 0">
            <a:extLst>
              <a:ext uri="{FF2B5EF4-FFF2-40B4-BE49-F238E27FC236}">
                <a16:creationId xmlns:a16="http://schemas.microsoft.com/office/drawing/2014/main" id="{5FAFBC13-62C5-4E24-ABCF-A66B827B7CF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46088" y="2819400"/>
          <a:ext cx="4214812" cy="3541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09" name="Worksheet" r:id="rId4" imgW="3620031" imgH="3086438" progId="Excel.Sheet.8">
                  <p:embed/>
                </p:oleObj>
              </mc:Choice>
              <mc:Fallback>
                <p:oleObj name="Worksheet" r:id="rId4" imgW="3620031" imgH="3086438" progId="Excel.Sheet.8">
                  <p:embed/>
                  <p:pic>
                    <p:nvPicPr>
                      <p:cNvPr id="201728" name="Object 0">
                        <a:extLst>
                          <a:ext uri="{FF2B5EF4-FFF2-40B4-BE49-F238E27FC236}">
                            <a16:creationId xmlns:a16="http://schemas.microsoft.com/office/drawing/2014/main" id="{5FAFBC13-62C5-4E24-ABCF-A66B827B7CF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6088" y="2819400"/>
                        <a:ext cx="4214812" cy="3541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0227" name="Text Box 3">
            <a:extLst>
              <a:ext uri="{FF2B5EF4-FFF2-40B4-BE49-F238E27FC236}">
                <a16:creationId xmlns:a16="http://schemas.microsoft.com/office/drawing/2014/main" id="{BD00584B-6337-4886-8551-C688C600E1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2286000"/>
            <a:ext cx="8610600" cy="137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2800" b="0">
                <a:latin typeface="Calibri" panose="020F0502020204030204" pitchFamily="34" charset="0"/>
              </a:rPr>
              <a:t> Miembros no son electos directamente, sino seleccio-</a:t>
            </a:r>
            <a:br>
              <a:rPr lang="es-MX" altLang="es-MX" sz="2800" b="0">
                <a:latin typeface="Calibri" panose="020F0502020204030204" pitchFamily="34" charset="0"/>
              </a:rPr>
            </a:br>
            <a:r>
              <a:rPr lang="es-MX" altLang="es-MX" sz="2800" b="0">
                <a:latin typeface="Calibri" panose="020F0502020204030204" pitchFamily="34" charset="0"/>
              </a:rPr>
              <a:t>                                                       nados por el Landtag de </a:t>
            </a:r>
            <a:br>
              <a:rPr lang="es-MX" altLang="es-MX" sz="2800" b="0">
                <a:latin typeface="Calibri" panose="020F0502020204030204" pitchFamily="34" charset="0"/>
              </a:rPr>
            </a:br>
            <a:r>
              <a:rPr lang="es-MX" altLang="es-MX" sz="2800" b="0">
                <a:latin typeface="Calibri" panose="020F0502020204030204" pitchFamily="34" charset="0"/>
              </a:rPr>
              <a:t>                                                       cada estado </a:t>
            </a:r>
            <a:endParaRPr lang="es-ES" altLang="es-MX" sz="2800" b="0">
              <a:latin typeface="Calibri" panose="020F0502020204030204" pitchFamily="34" charset="0"/>
            </a:endParaRPr>
          </a:p>
        </p:txBody>
      </p:sp>
      <p:sp>
        <p:nvSpPr>
          <p:cNvPr id="180228" name="Text Box 4">
            <a:extLst>
              <a:ext uri="{FF2B5EF4-FFF2-40B4-BE49-F238E27FC236}">
                <a16:creationId xmlns:a16="http://schemas.microsoft.com/office/drawing/2014/main" id="{A5A6D630-CF94-4044-AC74-B7FB4C8867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00600" y="3914775"/>
            <a:ext cx="3962400" cy="2227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2800" b="0">
                <a:latin typeface="Calibri" panose="020F0502020204030204" pitchFamily="34" charset="0"/>
              </a:rPr>
              <a:t> Aprueban leyes que afecten a los estados; su veto sobre lo demás lo puede superar el Bundestag </a:t>
            </a:r>
            <a:endParaRPr lang="es-ES" altLang="es-MX" sz="2800" b="0">
              <a:latin typeface="Calibri" panose="020F0502020204030204" pitchFamily="34" charset="0"/>
            </a:endParaRPr>
          </a:p>
        </p:txBody>
      </p:sp>
      <p:sp>
        <p:nvSpPr>
          <p:cNvPr id="31750" name="Text Box 5">
            <a:extLst>
              <a:ext uri="{FF2B5EF4-FFF2-40B4-BE49-F238E27FC236}">
                <a16:creationId xmlns:a16="http://schemas.microsoft.com/office/drawing/2014/main" id="{DBE31797-F930-4FE2-8631-5D46D3844D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1650" y="304800"/>
            <a:ext cx="30543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 b="0">
                <a:solidFill>
                  <a:schemeClr val="tx2"/>
                </a:solidFill>
                <a:latin typeface="Calibri" panose="020F0502020204030204" pitchFamily="34" charset="0"/>
              </a:rPr>
              <a:t>La cámara alta</a:t>
            </a:r>
            <a:endParaRPr lang="es-ES" altLang="es-MX" sz="3200" b="0">
              <a:solidFill>
                <a:schemeClr val="tx2"/>
              </a:solidFill>
              <a:latin typeface="Calibri" panose="020F0502020204030204" pitchFamily="34" charset="0"/>
            </a:endParaRPr>
          </a:p>
        </p:txBody>
      </p:sp>
      <p:sp>
        <p:nvSpPr>
          <p:cNvPr id="180230" name="Text Box 6">
            <a:extLst>
              <a:ext uri="{FF2B5EF4-FFF2-40B4-BE49-F238E27FC236}">
                <a16:creationId xmlns:a16="http://schemas.microsoft.com/office/drawing/2014/main" id="{B87F64CB-AC0F-4B70-BA55-0AF1575F22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219200"/>
            <a:ext cx="838200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2800" b="0">
                <a:latin typeface="Calibri" panose="020F0502020204030204" pitchFamily="34" charset="0"/>
              </a:rPr>
              <a:t> El Bundesrat representa a los </a:t>
            </a:r>
            <a:r>
              <a:rPr lang="es-MX" altLang="es-MX" sz="2800" b="0" i="1">
                <a:latin typeface="Calibri" panose="020F0502020204030204" pitchFamily="34" charset="0"/>
              </a:rPr>
              <a:t>Länder</a:t>
            </a:r>
            <a:r>
              <a:rPr lang="es-MX" altLang="es-MX" sz="2800" b="0">
                <a:latin typeface="Calibri" panose="020F0502020204030204" pitchFamily="34" charset="0"/>
              </a:rPr>
              <a:t>. Representación </a:t>
            </a:r>
            <a:br>
              <a:rPr lang="es-MX" altLang="es-MX" sz="2800" b="0">
                <a:latin typeface="Calibri" panose="020F0502020204030204" pitchFamily="34" charset="0"/>
              </a:rPr>
            </a:br>
            <a:r>
              <a:rPr lang="es-MX" altLang="es-MX" sz="2800" b="0">
                <a:latin typeface="Calibri" panose="020F0502020204030204" pitchFamily="34" charset="0"/>
              </a:rPr>
              <a:t>  ponderada por población reduce el </a:t>
            </a:r>
            <a:r>
              <a:rPr lang="es-MX" altLang="es-MX" sz="2800" b="0" i="1">
                <a:latin typeface="Calibri" panose="020F0502020204030204" pitchFamily="34" charset="0"/>
              </a:rPr>
              <a:t>malapportionment</a:t>
            </a:r>
            <a:endParaRPr lang="es-ES" altLang="es-MX" sz="2800" b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0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1" dur="500"/>
                                        <p:tgtEl>
                                          <p:spTgt spid="2017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0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0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0227" grpId="0" autoUpdateAnimBg="0"/>
      <p:bldP spid="180228" grpId="0" autoUpdateAnimBg="0"/>
      <p:bldP spid="180230" grpId="0" autoUpdateAnimBg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ext Box 2">
            <a:extLst>
              <a:ext uri="{FF2B5EF4-FFF2-40B4-BE49-F238E27FC236}">
                <a16:creationId xmlns:a16="http://schemas.microsoft.com/office/drawing/2014/main" id="{82F1B615-FAFB-4101-9535-628B668289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32050" y="304800"/>
            <a:ext cx="42735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ES" altLang="es-MX" sz="3200" b="0">
                <a:solidFill>
                  <a:schemeClr val="tx2"/>
                </a:solidFill>
                <a:latin typeface="Calibri" panose="020F0502020204030204" pitchFamily="34" charset="0"/>
              </a:rPr>
              <a:t>El equilibrio feudal</a:t>
            </a:r>
          </a:p>
        </p:txBody>
      </p:sp>
      <p:grpSp>
        <p:nvGrpSpPr>
          <p:cNvPr id="4099" name="Group 13">
            <a:extLst>
              <a:ext uri="{FF2B5EF4-FFF2-40B4-BE49-F238E27FC236}">
                <a16:creationId xmlns:a16="http://schemas.microsoft.com/office/drawing/2014/main" id="{7FC070C7-AC18-4E74-B767-CC381B25F0B3}"/>
              </a:ext>
            </a:extLst>
          </p:cNvPr>
          <p:cNvGrpSpPr>
            <a:grpSpLocks/>
          </p:cNvGrpSpPr>
          <p:nvPr/>
        </p:nvGrpSpPr>
        <p:grpSpPr bwMode="auto">
          <a:xfrm>
            <a:off x="879475" y="1747838"/>
            <a:ext cx="7391400" cy="1066800"/>
            <a:chOff x="554" y="1065"/>
            <a:chExt cx="4656" cy="672"/>
          </a:xfrm>
        </p:grpSpPr>
        <p:sp>
          <p:nvSpPr>
            <p:cNvPr id="4108" name="Text Box 3">
              <a:extLst>
                <a:ext uri="{FF2B5EF4-FFF2-40B4-BE49-F238E27FC236}">
                  <a16:creationId xmlns:a16="http://schemas.microsoft.com/office/drawing/2014/main" id="{A2372782-A8FC-44A0-A4E1-F6175A4E370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4" y="1065"/>
              <a:ext cx="4656" cy="6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r>
                <a:rPr lang="es-MX" altLang="es-MX" sz="3200" b="0">
                  <a:latin typeface="Calibri" panose="020F0502020204030204" pitchFamily="34" charset="0"/>
                </a:rPr>
                <a:t>influencia poderes              influencia poder </a:t>
              </a:r>
              <a:br>
                <a:rPr lang="es-MX" altLang="es-MX" sz="3200" b="0">
                  <a:latin typeface="Calibri" panose="020F0502020204030204" pitchFamily="34" charset="0"/>
                </a:rPr>
              </a:br>
              <a:r>
                <a:rPr lang="es-MX" altLang="es-MX" sz="3200" b="0">
                  <a:latin typeface="Calibri" panose="020F0502020204030204" pitchFamily="34" charset="0"/>
                </a:rPr>
                <a:t>   </a:t>
              </a:r>
              <a:r>
                <a:rPr lang="es-MX" altLang="es-MX" sz="3200">
                  <a:latin typeface="Calibri" panose="020F0502020204030204" pitchFamily="34" charset="0"/>
                </a:rPr>
                <a:t>local</a:t>
              </a:r>
              <a:r>
                <a:rPr lang="es-MX" altLang="es-MX" sz="3200" b="0">
                  <a:latin typeface="Calibri" panose="020F0502020204030204" pitchFamily="34" charset="0"/>
                </a:rPr>
                <a:t> (señores)                </a:t>
              </a:r>
              <a:r>
                <a:rPr lang="es-MX" altLang="es-MX" sz="3200">
                  <a:latin typeface="Calibri" panose="020F0502020204030204" pitchFamily="34" charset="0"/>
                </a:rPr>
                <a:t>nacional</a:t>
              </a:r>
              <a:r>
                <a:rPr lang="es-MX" altLang="es-MX" sz="3200" b="0">
                  <a:latin typeface="Calibri" panose="020F0502020204030204" pitchFamily="34" charset="0"/>
                </a:rPr>
                <a:t> (corona)</a:t>
              </a:r>
              <a:endParaRPr lang="es-ES" altLang="es-MX" sz="3200" b="0">
                <a:latin typeface="Calibri" panose="020F0502020204030204" pitchFamily="34" charset="0"/>
              </a:endParaRPr>
            </a:p>
          </p:txBody>
        </p:sp>
        <p:graphicFrame>
          <p:nvGraphicFramePr>
            <p:cNvPr id="4109" name="Object 4">
              <a:extLst>
                <a:ext uri="{FF2B5EF4-FFF2-40B4-BE49-F238E27FC236}">
                  <a16:creationId xmlns:a16="http://schemas.microsoft.com/office/drawing/2014/main" id="{1CD35180-839A-4423-B47A-C735F6B43EFA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628" y="1212"/>
            <a:ext cx="420" cy="42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385" name="Equation" r:id="rId3" imgW="126725" imgH="126725" progId="Equation.3">
                    <p:embed/>
                  </p:oleObj>
                </mc:Choice>
                <mc:Fallback>
                  <p:oleObj name="Equation" r:id="rId3" imgW="126725" imgH="126725" progId="Equation.3">
                    <p:embed/>
                    <p:pic>
                      <p:nvPicPr>
                        <p:cNvPr id="4109" name="Object 4">
                          <a:extLst>
                            <a:ext uri="{FF2B5EF4-FFF2-40B4-BE49-F238E27FC236}">
                              <a16:creationId xmlns:a16="http://schemas.microsoft.com/office/drawing/2014/main" id="{1CD35180-839A-4423-B47A-C735F6B43EFA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28" y="1212"/>
                          <a:ext cx="420" cy="42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" name="Group 14">
            <a:extLst>
              <a:ext uri="{FF2B5EF4-FFF2-40B4-BE49-F238E27FC236}">
                <a16:creationId xmlns:a16="http://schemas.microsoft.com/office/drawing/2014/main" id="{AEBC6895-2567-4E1E-9A20-B07B32DE3879}"/>
              </a:ext>
            </a:extLst>
          </p:cNvPr>
          <p:cNvGrpSpPr>
            <a:grpSpLocks/>
          </p:cNvGrpSpPr>
          <p:nvPr/>
        </p:nvGrpSpPr>
        <p:grpSpPr bwMode="auto">
          <a:xfrm>
            <a:off x="914400" y="3733800"/>
            <a:ext cx="7391400" cy="2389188"/>
            <a:chOff x="576" y="2352"/>
            <a:chExt cx="4656" cy="1505"/>
          </a:xfrm>
        </p:grpSpPr>
        <p:sp>
          <p:nvSpPr>
            <p:cNvPr id="4101" name="Text Box 5">
              <a:extLst>
                <a:ext uri="{FF2B5EF4-FFF2-40B4-BE49-F238E27FC236}">
                  <a16:creationId xmlns:a16="http://schemas.microsoft.com/office/drawing/2014/main" id="{D32CC0E4-F931-48FC-ACC9-38387BCC220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6" y="2352"/>
              <a:ext cx="4656" cy="365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ffectLst>
              <a:outerShdw dist="107763" dir="2700000" algn="ctr" rotWithShape="0">
                <a:schemeClr val="bg2"/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r>
                <a:rPr lang="es-MX" altLang="es-MX" sz="3200" b="0">
                  <a:latin typeface="Calibri" panose="020F0502020204030204" pitchFamily="34" charset="0"/>
                </a:rPr>
                <a:t>Reino Unido:      lo mantuvo</a:t>
              </a:r>
              <a:endParaRPr lang="es-ES" altLang="es-MX" sz="3200" b="0">
                <a:latin typeface="Calibri" panose="020F0502020204030204" pitchFamily="34" charset="0"/>
              </a:endParaRPr>
            </a:p>
          </p:txBody>
        </p:sp>
        <p:grpSp>
          <p:nvGrpSpPr>
            <p:cNvPr id="4102" name="Group 10">
              <a:extLst>
                <a:ext uri="{FF2B5EF4-FFF2-40B4-BE49-F238E27FC236}">
                  <a16:creationId xmlns:a16="http://schemas.microsoft.com/office/drawing/2014/main" id="{E1BBCB62-1919-46BD-B86A-D707524F1D9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76" y="2897"/>
              <a:ext cx="4656" cy="384"/>
              <a:chOff x="576" y="3060"/>
              <a:chExt cx="4656" cy="384"/>
            </a:xfrm>
          </p:grpSpPr>
          <p:sp>
            <p:nvSpPr>
              <p:cNvPr id="4106" name="Text Box 6">
                <a:extLst>
                  <a:ext uri="{FF2B5EF4-FFF2-40B4-BE49-F238E27FC236}">
                    <a16:creationId xmlns:a16="http://schemas.microsoft.com/office/drawing/2014/main" id="{1B52C1C8-2DB9-4EAA-B30C-3F146B8EC0F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76" y="3079"/>
                <a:ext cx="4656" cy="365"/>
              </a:xfrm>
              <a:prstGeom prst="rect">
                <a:avLst/>
              </a:prstGeom>
              <a:solidFill>
                <a:srgbClr val="99CC00"/>
              </a:solidFill>
              <a:ln>
                <a:noFill/>
              </a:ln>
              <a:effectLst>
                <a:outerShdw dist="107763" dir="2700000" algn="ctr" rotWithShape="0">
                  <a:schemeClr val="bg2"/>
                </a:outer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l" eaLnBrk="1" hangingPunct="1">
                  <a:spcBef>
                    <a:spcPct val="50000"/>
                  </a:spcBef>
                </a:pPr>
                <a:r>
                  <a:rPr lang="es-MX" altLang="es-MX" sz="3200" b="0">
                    <a:latin typeface="Calibri" panose="020F0502020204030204" pitchFamily="34" charset="0"/>
                  </a:rPr>
                  <a:t>Francia:</a:t>
                </a:r>
                <a:endParaRPr lang="es-ES" altLang="es-MX" sz="3200" b="0">
                  <a:latin typeface="Calibri" panose="020F0502020204030204" pitchFamily="34" charset="0"/>
                </a:endParaRPr>
              </a:p>
            </p:txBody>
          </p:sp>
          <p:graphicFrame>
            <p:nvGraphicFramePr>
              <p:cNvPr id="4107" name="Object 8">
                <a:extLst>
                  <a:ext uri="{FF2B5EF4-FFF2-40B4-BE49-F238E27FC236}">
                    <a16:creationId xmlns:a16="http://schemas.microsoft.com/office/drawing/2014/main" id="{6AA3445F-8F4A-462C-BD26-9908F30DDF5A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693" y="3060"/>
              <a:ext cx="368" cy="36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6386" name="Equation" r:id="rId5" imgW="126725" imgH="126725" progId="Equation.3">
                      <p:embed/>
                    </p:oleObj>
                  </mc:Choice>
                  <mc:Fallback>
                    <p:oleObj name="Equation" r:id="rId5" imgW="126725" imgH="126725" progId="Equation.3">
                      <p:embed/>
                      <p:pic>
                        <p:nvPicPr>
                          <p:cNvPr id="4107" name="Object 8">
                            <a:extLst>
                              <a:ext uri="{FF2B5EF4-FFF2-40B4-BE49-F238E27FC236}">
                                <a16:creationId xmlns:a16="http://schemas.microsoft.com/office/drawing/2014/main" id="{6AA3445F-8F4A-462C-BD26-9908F30DDF5A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693" y="3060"/>
                            <a:ext cx="368" cy="368"/>
                          </a:xfrm>
                          <a:prstGeom prst="rect">
                            <a:avLst/>
                          </a:prstGeom>
                          <a:solidFill>
                            <a:srgbClr val="99CC00"/>
                          </a:solidFill>
                          <a:ln>
                            <a:noFill/>
                          </a:ln>
                          <a:effectLst/>
                          <a:extLs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4103" name="Group 11">
              <a:extLst>
                <a:ext uri="{FF2B5EF4-FFF2-40B4-BE49-F238E27FC236}">
                  <a16:creationId xmlns:a16="http://schemas.microsoft.com/office/drawing/2014/main" id="{492971D4-55FC-44CD-9644-8103ED95717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76" y="3485"/>
              <a:ext cx="4656" cy="372"/>
              <a:chOff x="576" y="3648"/>
              <a:chExt cx="4656" cy="372"/>
            </a:xfrm>
          </p:grpSpPr>
          <p:sp>
            <p:nvSpPr>
              <p:cNvPr id="4104" name="Text Box 7">
                <a:extLst>
                  <a:ext uri="{FF2B5EF4-FFF2-40B4-BE49-F238E27FC236}">
                    <a16:creationId xmlns:a16="http://schemas.microsoft.com/office/drawing/2014/main" id="{C895A58D-3361-46D9-88E3-02687AE9734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76" y="3655"/>
                <a:ext cx="4656" cy="36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>
                <a:outerShdw dist="107763" dir="2700000" algn="ctr" rotWithShape="0">
                  <a:schemeClr val="bg2"/>
                </a:outer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l" eaLnBrk="1" hangingPunct="1">
                  <a:spcBef>
                    <a:spcPct val="50000"/>
                  </a:spcBef>
                </a:pPr>
                <a:r>
                  <a:rPr lang="es-MX" altLang="es-MX" sz="3200" b="0">
                    <a:latin typeface="Calibri" panose="020F0502020204030204" pitchFamily="34" charset="0"/>
                  </a:rPr>
                  <a:t>Alemania:</a:t>
                </a:r>
                <a:endParaRPr lang="es-ES" altLang="es-MX" sz="3200" b="0">
                  <a:latin typeface="Calibri" panose="020F0502020204030204" pitchFamily="34" charset="0"/>
                </a:endParaRPr>
              </a:p>
            </p:txBody>
          </p:sp>
          <p:graphicFrame>
            <p:nvGraphicFramePr>
              <p:cNvPr id="4105" name="Object 9">
                <a:extLst>
                  <a:ext uri="{FF2B5EF4-FFF2-40B4-BE49-F238E27FC236}">
                    <a16:creationId xmlns:a16="http://schemas.microsoft.com/office/drawing/2014/main" id="{7ABB04C9-CE52-4F5E-9188-7030287A4EA0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722" y="3648"/>
              <a:ext cx="368" cy="36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6387" name="Equation" r:id="rId7" imgW="126725" imgH="126725" progId="Equation.3">
                      <p:embed/>
                    </p:oleObj>
                  </mc:Choice>
                  <mc:Fallback>
                    <p:oleObj name="Equation" r:id="rId7" imgW="126725" imgH="126725" progId="Equation.3">
                      <p:embed/>
                      <p:pic>
                        <p:nvPicPr>
                          <p:cNvPr id="4105" name="Object 9">
                            <a:extLst>
                              <a:ext uri="{FF2B5EF4-FFF2-40B4-BE49-F238E27FC236}">
                                <a16:creationId xmlns:a16="http://schemas.microsoft.com/office/drawing/2014/main" id="{7ABB04C9-CE52-4F5E-9188-7030287A4EA0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722" y="3648"/>
                            <a:ext cx="368" cy="368"/>
                          </a:xfrm>
                          <a:prstGeom prst="rect">
                            <a:avLst/>
                          </a:prstGeom>
                          <a:solidFill>
                            <a:srgbClr val="FFCC66"/>
                          </a:solidFill>
                          <a:ln>
                            <a:noFill/>
                          </a:ln>
                          <a:effectLst/>
                          <a:extLs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ext Box 5">
            <a:extLst>
              <a:ext uri="{FF2B5EF4-FFF2-40B4-BE49-F238E27FC236}">
                <a16:creationId xmlns:a16="http://schemas.microsoft.com/office/drawing/2014/main" id="{B70FDCAC-33BF-4A09-9808-570A3A3118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39975" y="304800"/>
            <a:ext cx="4457700" cy="584200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 b="0">
                <a:solidFill>
                  <a:schemeClr val="tx2"/>
                </a:solidFill>
                <a:latin typeface="Calibri" panose="020F0502020204030204" pitchFamily="34" charset="0"/>
              </a:rPr>
              <a:t>Gobierno dividido</a:t>
            </a:r>
            <a:endParaRPr lang="es-ES" altLang="es-MX" sz="3200" b="0">
              <a:solidFill>
                <a:schemeClr val="tx2"/>
              </a:solidFill>
              <a:latin typeface="Calibri" panose="020F0502020204030204" pitchFamily="34" charset="0"/>
            </a:endParaRPr>
          </a:p>
        </p:txBody>
      </p:sp>
      <p:sp>
        <p:nvSpPr>
          <p:cNvPr id="3" name="Text Box 6">
            <a:extLst>
              <a:ext uri="{FF2B5EF4-FFF2-40B4-BE49-F238E27FC236}">
                <a16:creationId xmlns:a16="http://schemas.microsoft.com/office/drawing/2014/main" id="{E256F255-B4D5-4428-B8AB-FD661BCBA3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219200"/>
            <a:ext cx="83820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2800" b="0">
                <a:latin typeface="Calibri" panose="020F0502020204030204" pitchFamily="34" charset="0"/>
              </a:rPr>
              <a:t> Elecciones estatales semejan </a:t>
            </a:r>
            <a:r>
              <a:rPr lang="es-MX" altLang="es-MX" sz="2800" b="0" i="1">
                <a:latin typeface="Calibri" panose="020F0502020204030204" pitchFamily="34" charset="0"/>
              </a:rPr>
              <a:t>midterms</a:t>
            </a:r>
            <a:r>
              <a:rPr lang="es-MX" altLang="es-MX" sz="2800" b="0">
                <a:latin typeface="Calibri" panose="020F0502020204030204" pitchFamily="34" charset="0"/>
              </a:rPr>
              <a:t> en EE.UU.</a:t>
            </a:r>
            <a:endParaRPr lang="es-ES" altLang="es-MX" sz="2800" b="0">
              <a:latin typeface="Calibri" panose="020F0502020204030204" pitchFamily="34" charset="0"/>
            </a:endParaRPr>
          </a:p>
        </p:txBody>
      </p:sp>
      <p:sp>
        <p:nvSpPr>
          <p:cNvPr id="4" name="Text Box 6">
            <a:extLst>
              <a:ext uri="{FF2B5EF4-FFF2-40B4-BE49-F238E27FC236}">
                <a16:creationId xmlns:a16="http://schemas.microsoft.com/office/drawing/2014/main" id="{74501522-F42B-448C-80BB-3DABBFEF8E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288" y="1825625"/>
            <a:ext cx="8382000" cy="95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2800" b="0">
                <a:latin typeface="Calibri" panose="020F0502020204030204" pitchFamily="34" charset="0"/>
              </a:rPr>
              <a:t> Que coalición gobernante pierda un estado conlleva </a:t>
            </a:r>
            <a:br>
              <a:rPr lang="es-MX" altLang="es-MX" sz="2800" b="0">
                <a:latin typeface="Calibri" panose="020F0502020204030204" pitchFamily="34" charset="0"/>
              </a:rPr>
            </a:br>
            <a:r>
              <a:rPr lang="es-MX" altLang="es-MX" sz="2800" b="0">
                <a:latin typeface="Calibri" panose="020F0502020204030204" pitchFamily="34" charset="0"/>
              </a:rPr>
              <a:t>   también perder escaños en cámara alta</a:t>
            </a:r>
            <a:endParaRPr lang="es-ES" altLang="es-MX" sz="2800" b="0">
              <a:latin typeface="Calibri" panose="020F0502020204030204" pitchFamily="34" charset="0"/>
            </a:endParaRPr>
          </a:p>
        </p:txBody>
      </p:sp>
      <p:sp>
        <p:nvSpPr>
          <p:cNvPr id="5" name="Text Box 6">
            <a:extLst>
              <a:ext uri="{FF2B5EF4-FFF2-40B4-BE49-F238E27FC236}">
                <a16:creationId xmlns:a16="http://schemas.microsoft.com/office/drawing/2014/main" id="{EBFBA8B8-77DE-4F53-802A-67BDC8AA9D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288" y="2835275"/>
            <a:ext cx="8382000" cy="95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2800" b="0">
                <a:latin typeface="Calibri" panose="020F0502020204030204" pitchFamily="34" charset="0"/>
              </a:rPr>
              <a:t> Si Bundesrat rechaza iniciativa por 2/3+, </a:t>
            </a:r>
            <a:br>
              <a:rPr lang="es-MX" altLang="es-MX" sz="2800" b="0">
                <a:latin typeface="Calibri" panose="020F0502020204030204" pitchFamily="34" charset="0"/>
              </a:rPr>
            </a:br>
            <a:r>
              <a:rPr lang="es-MX" altLang="es-MX" sz="2800" b="0">
                <a:latin typeface="Calibri" panose="020F0502020204030204" pitchFamily="34" charset="0"/>
              </a:rPr>
              <a:t>   el Bundestag sólo puede superar el veto por 2/3+</a:t>
            </a:r>
            <a:endParaRPr lang="es-ES" altLang="es-MX" sz="2800" b="0">
              <a:latin typeface="Calibri" panose="020F0502020204030204" pitchFamily="34" charset="0"/>
            </a:endParaRPr>
          </a:p>
        </p:txBody>
      </p:sp>
      <p:sp>
        <p:nvSpPr>
          <p:cNvPr id="6" name="Text Box 6">
            <a:extLst>
              <a:ext uri="{FF2B5EF4-FFF2-40B4-BE49-F238E27FC236}">
                <a16:creationId xmlns:a16="http://schemas.microsoft.com/office/drawing/2014/main" id="{A9143FDE-26B6-4271-BEDA-66DD475264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288" y="4149725"/>
            <a:ext cx="8382000" cy="246221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s-ES" altLang="es-MX" sz="2800" dirty="0">
                <a:latin typeface="Calibri" pitchFamily="34" charset="0"/>
              </a:rPr>
              <a:t>En 2005:</a:t>
            </a:r>
          </a:p>
          <a:p>
            <a:pPr algn="l" eaLnBrk="1" hangingPunct="1">
              <a:spcBef>
                <a:spcPct val="50000"/>
              </a:spcBef>
              <a:defRPr/>
            </a:pPr>
            <a:r>
              <a:rPr lang="es-ES" altLang="es-MX" sz="2800" b="0" dirty="0">
                <a:latin typeface="Calibri" pitchFamily="34" charset="0"/>
              </a:rPr>
              <a:t>SPD-Verdes derrotados en Schleswig-Holstein y en </a:t>
            </a:r>
            <a:r>
              <a:rPr lang="es-ES" altLang="es-MX" sz="2800" b="0" dirty="0" err="1">
                <a:latin typeface="Calibri" pitchFamily="34" charset="0"/>
              </a:rPr>
              <a:t>Rhenania</a:t>
            </a:r>
            <a:r>
              <a:rPr lang="es-ES" altLang="es-MX" sz="2800" b="0" dirty="0">
                <a:latin typeface="Calibri" pitchFamily="34" charset="0"/>
              </a:rPr>
              <a:t>-Westfalia, quedaron sin gobiernos afines. </a:t>
            </a:r>
            <a:br>
              <a:rPr lang="es-ES" altLang="es-MX" sz="2800" b="0" dirty="0">
                <a:latin typeface="Calibri" pitchFamily="34" charset="0"/>
              </a:rPr>
            </a:br>
            <a:r>
              <a:rPr lang="es-ES" altLang="es-MX" sz="2800" b="0" dirty="0">
                <a:latin typeface="Calibri" pitchFamily="34" charset="0"/>
              </a:rPr>
              <a:t>Ante inminente parálisis del proceso legislativo, </a:t>
            </a:r>
            <a:r>
              <a:rPr lang="es-ES" altLang="es-MX" sz="2800" b="0" dirty="0" err="1">
                <a:latin typeface="Calibri" pitchFamily="34" charset="0"/>
              </a:rPr>
              <a:t>Schröder</a:t>
            </a:r>
            <a:r>
              <a:rPr lang="es-ES" altLang="es-MX" sz="2800" b="0" dirty="0">
                <a:latin typeface="Calibri" pitchFamily="34" charset="0"/>
              </a:rPr>
              <a:t> convocó EG anticipada --- que perdió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utoUpdateAnimBg="0"/>
      <p:bldP spid="4" grpId="0"/>
      <p:bldP spid="5" grpId="0"/>
      <p:bldP spid="6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ext Box 5">
            <a:extLst>
              <a:ext uri="{FF2B5EF4-FFF2-40B4-BE49-F238E27FC236}">
                <a16:creationId xmlns:a16="http://schemas.microsoft.com/office/drawing/2014/main" id="{2A230748-21D9-4BBE-9F40-FFBA1BB1B0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0738" y="304800"/>
            <a:ext cx="7496175" cy="584200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 b="0">
                <a:solidFill>
                  <a:schemeClr val="tx2"/>
                </a:solidFill>
                <a:latin typeface="Calibri" panose="020F0502020204030204" pitchFamily="34" charset="0"/>
              </a:rPr>
              <a:t>Un </a:t>
            </a:r>
            <a:r>
              <a:rPr lang="es-MX" altLang="es-MX" sz="3200" b="0" i="1">
                <a:solidFill>
                  <a:schemeClr val="tx2"/>
                </a:solidFill>
                <a:latin typeface="Calibri" panose="020F0502020204030204" pitchFamily="34" charset="0"/>
              </a:rPr>
              <a:t>Oktoberfest</a:t>
            </a:r>
            <a:r>
              <a:rPr lang="es-MX" altLang="es-MX" sz="3200" b="0">
                <a:solidFill>
                  <a:schemeClr val="tx2"/>
                </a:solidFill>
                <a:latin typeface="Calibri" panose="020F0502020204030204" pitchFamily="34" charset="0"/>
              </a:rPr>
              <a:t> de terror (para algunos)</a:t>
            </a:r>
            <a:endParaRPr lang="es-ES" altLang="es-MX" sz="3200" b="0">
              <a:solidFill>
                <a:schemeClr val="tx2"/>
              </a:solidFill>
              <a:latin typeface="Calibri" panose="020F0502020204030204" pitchFamily="34" charset="0"/>
            </a:endParaRPr>
          </a:p>
        </p:txBody>
      </p:sp>
      <p:pic>
        <p:nvPicPr>
          <p:cNvPr id="33795" name="2 Imagen">
            <a:extLst>
              <a:ext uri="{FF2B5EF4-FFF2-40B4-BE49-F238E27FC236}">
                <a16:creationId xmlns:a16="http://schemas.microsoft.com/office/drawing/2014/main" id="{C69EAFE7-E71C-4C8A-AB96-824A911EC4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888" y="1047750"/>
            <a:ext cx="7896225" cy="576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1 Imagen">
            <a:extLst>
              <a:ext uri="{FF2B5EF4-FFF2-40B4-BE49-F238E27FC236}">
                <a16:creationId xmlns:a16="http://schemas.microsoft.com/office/drawing/2014/main" id="{9A027F7B-B7AC-4CF3-8059-B5BED3384C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938" y="1196975"/>
            <a:ext cx="8874125" cy="446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1 Imagen">
            <a:extLst>
              <a:ext uri="{FF2B5EF4-FFF2-40B4-BE49-F238E27FC236}">
                <a16:creationId xmlns:a16="http://schemas.microsoft.com/office/drawing/2014/main" id="{4E8AF0EB-5FD1-4EB9-830E-543F7FCCAD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3825"/>
            <a:ext cx="9144000" cy="661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67" name="Rectangle 19">
            <a:extLst>
              <a:ext uri="{FF2B5EF4-FFF2-40B4-BE49-F238E27FC236}">
                <a16:creationId xmlns:a16="http://schemas.microsoft.com/office/drawing/2014/main" id="{5D07B062-629B-424E-89B9-0B71D30FB5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00188" y="1177925"/>
            <a:ext cx="6172200" cy="685800"/>
          </a:xfrm>
          <a:prstGeom prst="rect">
            <a:avLst/>
          </a:prstGeom>
          <a:solidFill>
            <a:srgbClr val="77777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MX" altLang="es-MX"/>
          </a:p>
        </p:txBody>
      </p:sp>
      <p:sp>
        <p:nvSpPr>
          <p:cNvPr id="36867" name="Text Box 2">
            <a:extLst>
              <a:ext uri="{FF2B5EF4-FFF2-40B4-BE49-F238E27FC236}">
                <a16:creationId xmlns:a16="http://schemas.microsoft.com/office/drawing/2014/main" id="{9038C040-3029-42DE-8C24-127BE81F1E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650" y="304800"/>
            <a:ext cx="76263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 b="0">
                <a:latin typeface="Calibri" panose="020F0502020204030204" pitchFamily="34" charset="0"/>
              </a:rPr>
              <a:t>¿Qué resultados esperar tras una elección?</a:t>
            </a:r>
            <a:endParaRPr lang="es-ES" altLang="es-MX" sz="3200" b="0">
              <a:latin typeface="Calibri" panose="020F0502020204030204" pitchFamily="34" charset="0"/>
            </a:endParaRPr>
          </a:p>
        </p:txBody>
      </p:sp>
      <p:sp>
        <p:nvSpPr>
          <p:cNvPr id="104451" name="Text Box 3">
            <a:extLst>
              <a:ext uri="{FF2B5EF4-FFF2-40B4-BE49-F238E27FC236}">
                <a16:creationId xmlns:a16="http://schemas.microsoft.com/office/drawing/2014/main" id="{4F674E02-2D3E-4DF8-A504-537A7B7123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7350" y="1981200"/>
            <a:ext cx="83820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b="0">
                <a:latin typeface="Calibri" panose="020F0502020204030204" pitchFamily="34" charset="0"/>
              </a:rPr>
              <a:t>1) ¿Bajo un régimen </a:t>
            </a:r>
            <a:r>
              <a:rPr lang="es-MX" altLang="es-MX" sz="3200" b="0">
                <a:solidFill>
                  <a:srgbClr val="CC0000"/>
                </a:solidFill>
                <a:latin typeface="Calibri" panose="020F0502020204030204" pitchFamily="34" charset="0"/>
              </a:rPr>
              <a:t>presidencial</a:t>
            </a:r>
            <a:r>
              <a:rPr lang="es-MX" altLang="es-MX" sz="3200" b="0">
                <a:latin typeface="Calibri" panose="020F0502020204030204" pitchFamily="34" charset="0"/>
              </a:rPr>
              <a:t>?</a:t>
            </a:r>
            <a:endParaRPr lang="es-ES" altLang="es-MX" sz="3200" b="0" i="1">
              <a:latin typeface="Calibri" panose="020F0502020204030204" pitchFamily="34" charset="0"/>
            </a:endParaRPr>
          </a:p>
        </p:txBody>
      </p:sp>
      <p:sp>
        <p:nvSpPr>
          <p:cNvPr id="104452" name="Text Box 4">
            <a:extLst>
              <a:ext uri="{FF2B5EF4-FFF2-40B4-BE49-F238E27FC236}">
                <a16:creationId xmlns:a16="http://schemas.microsoft.com/office/drawing/2014/main" id="{8BE493BE-8BE6-4AC3-896E-57530027BF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288" y="4525963"/>
            <a:ext cx="83820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b="0">
                <a:latin typeface="Calibri" panose="020F0502020204030204" pitchFamily="34" charset="0"/>
              </a:rPr>
              <a:t>2) ¿Bajo un régimen </a:t>
            </a:r>
            <a:r>
              <a:rPr lang="es-MX" altLang="es-MX" sz="3200" b="0">
                <a:solidFill>
                  <a:schemeClr val="accent2"/>
                </a:solidFill>
                <a:latin typeface="Calibri" panose="020F0502020204030204" pitchFamily="34" charset="0"/>
              </a:rPr>
              <a:t>parlamentario</a:t>
            </a:r>
            <a:r>
              <a:rPr lang="es-MX" altLang="es-MX" sz="3200" b="0">
                <a:latin typeface="Calibri" panose="020F0502020204030204" pitchFamily="34" charset="0"/>
              </a:rPr>
              <a:t>?</a:t>
            </a:r>
            <a:endParaRPr lang="es-ES" altLang="es-MX" sz="3200" b="0" i="1">
              <a:latin typeface="Calibri" panose="020F0502020204030204" pitchFamily="34" charset="0"/>
            </a:endParaRPr>
          </a:p>
        </p:txBody>
      </p:sp>
      <p:sp>
        <p:nvSpPr>
          <p:cNvPr id="104453" name="Text Box 5">
            <a:extLst>
              <a:ext uri="{FF2B5EF4-FFF2-40B4-BE49-F238E27FC236}">
                <a16:creationId xmlns:a16="http://schemas.microsoft.com/office/drawing/2014/main" id="{2618E3EE-863E-4218-9A23-B0566B2BA9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2667000"/>
            <a:ext cx="77724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 b="0">
                <a:solidFill>
                  <a:srgbClr val="CC0000"/>
                </a:solidFill>
                <a:latin typeface="Calibri" panose="020F0502020204030204" pitchFamily="34" charset="0"/>
              </a:rPr>
              <a:t> ¿quién ganó presidencia?</a:t>
            </a:r>
            <a:endParaRPr lang="es-ES" altLang="es-MX" sz="3200" b="0" i="1">
              <a:solidFill>
                <a:srgbClr val="CC0000"/>
              </a:solidFill>
              <a:latin typeface="Calibri" panose="020F0502020204030204" pitchFamily="34" charset="0"/>
            </a:endParaRPr>
          </a:p>
        </p:txBody>
      </p:sp>
      <p:sp>
        <p:nvSpPr>
          <p:cNvPr id="104454" name="Text Box 6">
            <a:extLst>
              <a:ext uri="{FF2B5EF4-FFF2-40B4-BE49-F238E27FC236}">
                <a16:creationId xmlns:a16="http://schemas.microsoft.com/office/drawing/2014/main" id="{8DBF9CD6-E005-4839-8F04-6AE9900F1E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3276600"/>
            <a:ext cx="77724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 b="0">
                <a:solidFill>
                  <a:srgbClr val="CC0000"/>
                </a:solidFill>
                <a:latin typeface="Calibri" panose="020F0502020204030204" pitchFamily="34" charset="0"/>
              </a:rPr>
              <a:t> ¿quién controla Congreso?</a:t>
            </a:r>
            <a:endParaRPr lang="es-ES" altLang="es-MX" sz="3200" b="0" i="1">
              <a:solidFill>
                <a:srgbClr val="CC0000"/>
              </a:solidFill>
              <a:latin typeface="Calibri" panose="020F0502020204030204" pitchFamily="34" charset="0"/>
            </a:endParaRPr>
          </a:p>
        </p:txBody>
      </p:sp>
      <p:sp>
        <p:nvSpPr>
          <p:cNvPr id="104457" name="Text Box 9">
            <a:extLst>
              <a:ext uri="{FF2B5EF4-FFF2-40B4-BE49-F238E27FC236}">
                <a16:creationId xmlns:a16="http://schemas.microsoft.com/office/drawing/2014/main" id="{6537CBD8-C7EA-4A62-8E2E-5AFB12D523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5257800"/>
            <a:ext cx="7772400" cy="1066800"/>
          </a:xfrm>
          <a:prstGeom prst="rect">
            <a:avLst/>
          </a:prstGeom>
          <a:solidFill>
            <a:srgbClr val="FFCC66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ES" altLang="es-MX" sz="3200" b="0">
                <a:solidFill>
                  <a:schemeClr val="accent2"/>
                </a:solidFill>
                <a:latin typeface="Calibri" panose="020F0502020204030204" pitchFamily="34" charset="0"/>
              </a:rPr>
              <a:t> Necesitamos entender </a:t>
            </a:r>
            <a:r>
              <a:rPr lang="es-ES" altLang="es-MX" sz="3200">
                <a:solidFill>
                  <a:schemeClr val="accent2"/>
                </a:solidFill>
                <a:latin typeface="Calibri" panose="020F0502020204030204" pitchFamily="34" charset="0"/>
              </a:rPr>
              <a:t>cómo se forma, </a:t>
            </a:r>
            <a:br>
              <a:rPr lang="es-ES" altLang="es-MX" sz="3200">
                <a:solidFill>
                  <a:schemeClr val="accent2"/>
                </a:solidFill>
                <a:latin typeface="Calibri" panose="020F0502020204030204" pitchFamily="34" charset="0"/>
              </a:rPr>
            </a:br>
            <a:r>
              <a:rPr lang="es-ES" altLang="es-MX" sz="3200">
                <a:solidFill>
                  <a:schemeClr val="accent2"/>
                </a:solidFill>
                <a:latin typeface="Calibri" panose="020F0502020204030204" pitchFamily="34" charset="0"/>
              </a:rPr>
              <a:t>  opera </a:t>
            </a:r>
            <a:r>
              <a:rPr lang="es-ES" altLang="es-MX" sz="3200" b="0">
                <a:solidFill>
                  <a:schemeClr val="accent2"/>
                </a:solidFill>
                <a:latin typeface="Calibri" panose="020F0502020204030204" pitchFamily="34" charset="0"/>
              </a:rPr>
              <a:t>y </a:t>
            </a:r>
            <a:r>
              <a:rPr lang="es-ES" altLang="es-MX" sz="3200">
                <a:solidFill>
                  <a:schemeClr val="accent2"/>
                </a:solidFill>
                <a:latin typeface="Calibri" panose="020F0502020204030204" pitchFamily="34" charset="0"/>
              </a:rPr>
              <a:t>desmembra</a:t>
            </a:r>
            <a:r>
              <a:rPr lang="es-ES" altLang="es-MX" sz="3200" b="0">
                <a:solidFill>
                  <a:schemeClr val="accent2"/>
                </a:solidFill>
                <a:latin typeface="Calibri" panose="020F0502020204030204" pitchFamily="34" charset="0"/>
              </a:rPr>
              <a:t> el gobierno</a:t>
            </a:r>
            <a:endParaRPr lang="es-ES" altLang="es-MX" sz="3200" b="0" i="1">
              <a:solidFill>
                <a:schemeClr val="accent2"/>
              </a:solidFill>
              <a:latin typeface="Calibri" panose="020F0502020204030204" pitchFamily="34" charset="0"/>
            </a:endParaRPr>
          </a:p>
        </p:txBody>
      </p:sp>
      <p:sp>
        <p:nvSpPr>
          <p:cNvPr id="104458" name="AutoShape 10">
            <a:extLst>
              <a:ext uri="{FF2B5EF4-FFF2-40B4-BE49-F238E27FC236}">
                <a16:creationId xmlns:a16="http://schemas.microsoft.com/office/drawing/2014/main" id="{B69030D4-2E49-49F2-B061-E2E7ECF5B44C}"/>
              </a:ext>
            </a:extLst>
          </p:cNvPr>
          <p:cNvSpPr>
            <a:spLocks/>
          </p:cNvSpPr>
          <p:nvPr/>
        </p:nvSpPr>
        <p:spPr bwMode="auto">
          <a:xfrm>
            <a:off x="5562600" y="2778125"/>
            <a:ext cx="228600" cy="1066800"/>
          </a:xfrm>
          <a:prstGeom prst="rightBrace">
            <a:avLst>
              <a:gd name="adj1" fmla="val 38889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MX" altLang="es-MX"/>
          </a:p>
        </p:txBody>
      </p:sp>
      <p:sp>
        <p:nvSpPr>
          <p:cNvPr id="104459" name="Text Box 11">
            <a:extLst>
              <a:ext uri="{FF2B5EF4-FFF2-40B4-BE49-F238E27FC236}">
                <a16:creationId xmlns:a16="http://schemas.microsoft.com/office/drawing/2014/main" id="{C28CF074-C9FA-4331-AEFD-079060CA1A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29288" y="2889250"/>
            <a:ext cx="3414712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b="0">
                <a:latin typeface="Calibri" panose="020F0502020204030204" pitchFamily="34" charset="0"/>
              </a:rPr>
              <a:t> ¿cómo deciden?</a:t>
            </a:r>
            <a:endParaRPr lang="es-ES" altLang="es-MX" sz="3200" b="0" i="1">
              <a:latin typeface="Calibri" panose="020F0502020204030204" pitchFamily="34" charset="0"/>
            </a:endParaRPr>
          </a:p>
        </p:txBody>
      </p:sp>
      <p:sp>
        <p:nvSpPr>
          <p:cNvPr id="104460" name="Text Box 12">
            <a:extLst>
              <a:ext uri="{FF2B5EF4-FFF2-40B4-BE49-F238E27FC236}">
                <a16:creationId xmlns:a16="http://schemas.microsoft.com/office/drawing/2014/main" id="{8AE7D0E0-7168-4A5A-A478-B585754A3F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86400" y="3429000"/>
            <a:ext cx="3414713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ES" altLang="es-MX" sz="3200" b="0" i="1">
                <a:latin typeface="Calibri" panose="020F0502020204030204" pitchFamily="34" charset="0"/>
              </a:rPr>
              <a:t>R: todo cambio </a:t>
            </a:r>
            <a:br>
              <a:rPr lang="es-ES" altLang="es-MX" sz="3200" b="0" i="1">
                <a:latin typeface="Calibri" panose="020F0502020204030204" pitchFamily="34" charset="0"/>
              </a:rPr>
            </a:br>
            <a:r>
              <a:rPr lang="es-ES" altLang="es-MX" sz="3200" b="0" i="1">
                <a:latin typeface="Calibri" panose="020F0502020204030204" pitchFamily="34" charset="0"/>
              </a:rPr>
              <a:t>requiere apoyo mutuo</a:t>
            </a:r>
          </a:p>
        </p:txBody>
      </p:sp>
      <p:sp>
        <p:nvSpPr>
          <p:cNvPr id="104461" name="Text Box 13">
            <a:extLst>
              <a:ext uri="{FF2B5EF4-FFF2-40B4-BE49-F238E27FC236}">
                <a16:creationId xmlns:a16="http://schemas.microsoft.com/office/drawing/2014/main" id="{E431697E-5BC0-455B-A12B-51F7580601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47788" y="1295400"/>
            <a:ext cx="2438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>
                <a:solidFill>
                  <a:srgbClr val="FFCC66"/>
                </a:solidFill>
                <a:latin typeface="Calibri" panose="020F0502020204030204" pitchFamily="34" charset="0"/>
              </a:rPr>
              <a:t>ciudadanos</a:t>
            </a:r>
          </a:p>
        </p:txBody>
      </p:sp>
      <p:sp>
        <p:nvSpPr>
          <p:cNvPr id="104462" name="Text Box 14">
            <a:extLst>
              <a:ext uri="{FF2B5EF4-FFF2-40B4-BE49-F238E27FC236}">
                <a16:creationId xmlns:a16="http://schemas.microsoft.com/office/drawing/2014/main" id="{FDE6535D-61D9-4CF8-84E0-5534A58F4A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51263" y="1295400"/>
            <a:ext cx="2438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>
                <a:solidFill>
                  <a:srgbClr val="FFCC66"/>
                </a:solidFill>
                <a:latin typeface="Calibri" panose="020F0502020204030204" pitchFamily="34" charset="0"/>
              </a:rPr>
              <a:t>gobierno</a:t>
            </a:r>
          </a:p>
        </p:txBody>
      </p:sp>
      <p:sp>
        <p:nvSpPr>
          <p:cNvPr id="104464" name="Text Box 16">
            <a:extLst>
              <a:ext uri="{FF2B5EF4-FFF2-40B4-BE49-F238E27FC236}">
                <a16:creationId xmlns:a16="http://schemas.microsoft.com/office/drawing/2014/main" id="{303EAA85-7FBC-4C60-A08E-442F2F0969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67388" y="1295400"/>
            <a:ext cx="2438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i="1">
                <a:solidFill>
                  <a:srgbClr val="FFCC66"/>
                </a:solidFill>
                <a:latin typeface="Calibri" panose="020F0502020204030204" pitchFamily="34" charset="0"/>
              </a:rPr>
              <a:t>policy</a:t>
            </a:r>
            <a:endParaRPr lang="en-US" altLang="es-MX">
              <a:solidFill>
                <a:srgbClr val="FFCC66"/>
              </a:solidFill>
              <a:latin typeface="Calibri" panose="020F0502020204030204" pitchFamily="34" charset="0"/>
            </a:endParaRPr>
          </a:p>
        </p:txBody>
      </p:sp>
      <p:sp>
        <p:nvSpPr>
          <p:cNvPr id="104465" name="Line 17">
            <a:extLst>
              <a:ext uri="{FF2B5EF4-FFF2-40B4-BE49-F238E27FC236}">
                <a16:creationId xmlns:a16="http://schemas.microsoft.com/office/drawing/2014/main" id="{51DA0E29-ACDC-4245-88C8-95FA7DD24D84}"/>
              </a:ext>
            </a:extLst>
          </p:cNvPr>
          <p:cNvSpPr>
            <a:spLocks noChangeShapeType="1"/>
          </p:cNvSpPr>
          <p:nvPr/>
        </p:nvSpPr>
        <p:spPr bwMode="auto">
          <a:xfrm>
            <a:off x="3481388" y="1524000"/>
            <a:ext cx="762000" cy="0"/>
          </a:xfrm>
          <a:prstGeom prst="line">
            <a:avLst/>
          </a:prstGeom>
          <a:noFill/>
          <a:ln w="38100">
            <a:solidFill>
              <a:srgbClr val="FFCC66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ES"/>
          </a:p>
        </p:txBody>
      </p:sp>
      <p:sp>
        <p:nvSpPr>
          <p:cNvPr id="104466" name="Line 18">
            <a:extLst>
              <a:ext uri="{FF2B5EF4-FFF2-40B4-BE49-F238E27FC236}">
                <a16:creationId xmlns:a16="http://schemas.microsoft.com/office/drawing/2014/main" id="{F5A6A54E-1589-43AF-BC07-F8E0C9B20610}"/>
              </a:ext>
            </a:extLst>
          </p:cNvPr>
          <p:cNvSpPr>
            <a:spLocks noChangeShapeType="1"/>
          </p:cNvSpPr>
          <p:nvPr/>
        </p:nvSpPr>
        <p:spPr bwMode="auto">
          <a:xfrm>
            <a:off x="5691188" y="1524000"/>
            <a:ext cx="762000" cy="0"/>
          </a:xfrm>
          <a:prstGeom prst="line">
            <a:avLst/>
          </a:prstGeom>
          <a:noFill/>
          <a:ln w="38100">
            <a:solidFill>
              <a:srgbClr val="FFCC66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E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04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1200"/>
                            </p:stCondLst>
                            <p:childTnLst>
                              <p:par>
                                <p:cTn id="12" presetID="12" presetClass="entr" presetSubtype="8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4" dur="500"/>
                                        <p:tgtEl>
                                          <p:spTgt spid="104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21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2600"/>
                            </p:stCondLst>
                            <p:childTnLst>
                              <p:par>
                                <p:cTn id="19" presetID="12" presetClass="entr" presetSubtype="8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1" dur="500"/>
                                        <p:tgtEl>
                                          <p:spTgt spid="104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044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044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467" grpId="0" animBg="1"/>
      <p:bldP spid="104451" grpId="0" autoUpdateAnimBg="0"/>
      <p:bldP spid="104452" grpId="0" autoUpdateAnimBg="0"/>
      <p:bldP spid="104453" grpId="0" autoUpdateAnimBg="0"/>
      <p:bldP spid="104454" grpId="0" autoUpdateAnimBg="0"/>
      <p:bldP spid="104457" grpId="0" animBg="1" autoUpdateAnimBg="0"/>
      <p:bldP spid="104458" grpId="0" animBg="1"/>
      <p:bldP spid="104459" grpId="0" autoUpdateAnimBg="0"/>
      <p:bldP spid="104460" grpId="0" autoUpdateAnimBg="0"/>
      <p:bldP spid="104461" grpId="0" autoUpdateAnimBg="0"/>
      <p:bldP spid="104462" grpId="0" autoUpdateAnimBg="0"/>
      <p:bldP spid="104464" grpId="0" autoUpdateAnimBg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ext Box 2">
            <a:extLst>
              <a:ext uri="{FF2B5EF4-FFF2-40B4-BE49-F238E27FC236}">
                <a16:creationId xmlns:a16="http://schemas.microsoft.com/office/drawing/2014/main" id="{2992AB3B-FFB7-48AB-B6DB-8DD5EA5455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74850" y="304800"/>
            <a:ext cx="51879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 b="0">
                <a:latin typeface="Calibri" panose="020F0502020204030204" pitchFamily="34" charset="0"/>
              </a:rPr>
              <a:t>De las urnas a los resultados</a:t>
            </a:r>
            <a:endParaRPr lang="es-ES" altLang="es-MX" sz="3200" b="0" i="1">
              <a:latin typeface="Calibri" panose="020F0502020204030204" pitchFamily="34" charset="0"/>
            </a:endParaRPr>
          </a:p>
        </p:txBody>
      </p:sp>
      <p:sp>
        <p:nvSpPr>
          <p:cNvPr id="113667" name="Text Box 3">
            <a:extLst>
              <a:ext uri="{FF2B5EF4-FFF2-40B4-BE49-F238E27FC236}">
                <a16:creationId xmlns:a16="http://schemas.microsoft.com/office/drawing/2014/main" id="{2270B2C6-1F57-40A2-B35A-1E849335DF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219200"/>
            <a:ext cx="44958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b="0">
                <a:solidFill>
                  <a:srgbClr val="990000"/>
                </a:solidFill>
                <a:latin typeface="Calibri" panose="020F0502020204030204" pitchFamily="34" charset="0"/>
              </a:rPr>
              <a:t>1)</a:t>
            </a:r>
            <a:r>
              <a:rPr lang="es-MX" altLang="es-MX" sz="3200" b="0">
                <a:latin typeface="Calibri" panose="020F0502020204030204" pitchFamily="34" charset="0"/>
              </a:rPr>
              <a:t> Elección parlamentaria</a:t>
            </a:r>
            <a:endParaRPr lang="es-ES" altLang="es-MX" sz="3200" b="0" i="1">
              <a:latin typeface="Calibri" panose="020F0502020204030204" pitchFamily="34" charset="0"/>
            </a:endParaRPr>
          </a:p>
        </p:txBody>
      </p:sp>
      <p:sp>
        <p:nvSpPr>
          <p:cNvPr id="113668" name="Text Box 4">
            <a:extLst>
              <a:ext uri="{FF2B5EF4-FFF2-40B4-BE49-F238E27FC236}">
                <a16:creationId xmlns:a16="http://schemas.microsoft.com/office/drawing/2014/main" id="{B7F8636D-34C1-4EAF-8611-BE0EBECBB0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828800"/>
            <a:ext cx="43434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b="0">
                <a:solidFill>
                  <a:srgbClr val="990000"/>
                </a:solidFill>
                <a:latin typeface="Calibri" panose="020F0502020204030204" pitchFamily="34" charset="0"/>
              </a:rPr>
              <a:t>2)</a:t>
            </a:r>
            <a:r>
              <a:rPr lang="es-MX" altLang="es-MX" sz="3200" b="0">
                <a:latin typeface="Calibri" panose="020F0502020204030204" pitchFamily="34" charset="0"/>
              </a:rPr>
              <a:t> </a:t>
            </a:r>
            <a:r>
              <a:rPr lang="es-MX" altLang="es-MX" sz="3200" b="0" i="1">
                <a:latin typeface="Calibri" panose="020F0502020204030204" pitchFamily="34" charset="0"/>
              </a:rPr>
              <a:t>Formateur</a:t>
            </a:r>
            <a:r>
              <a:rPr lang="es-MX" altLang="es-MX" sz="3200" b="0">
                <a:latin typeface="Calibri" panose="020F0502020204030204" pitchFamily="34" charset="0"/>
              </a:rPr>
              <a:t> propone </a:t>
            </a:r>
            <a:br>
              <a:rPr lang="es-MX" altLang="es-MX" sz="3200" b="0">
                <a:latin typeface="Calibri" panose="020F0502020204030204" pitchFamily="34" charset="0"/>
              </a:rPr>
            </a:br>
            <a:r>
              <a:rPr lang="es-MX" altLang="es-MX" sz="3200" b="0">
                <a:latin typeface="Calibri" panose="020F0502020204030204" pitchFamily="34" charset="0"/>
              </a:rPr>
              <a:t>    una coalición </a:t>
            </a:r>
            <a:endParaRPr lang="es-ES" altLang="es-MX" sz="3200" b="0" i="1">
              <a:latin typeface="Calibri" panose="020F0502020204030204" pitchFamily="34" charset="0"/>
            </a:endParaRPr>
          </a:p>
        </p:txBody>
      </p:sp>
      <p:sp>
        <p:nvSpPr>
          <p:cNvPr id="113669" name="Text Box 5">
            <a:extLst>
              <a:ext uri="{FF2B5EF4-FFF2-40B4-BE49-F238E27FC236}">
                <a16:creationId xmlns:a16="http://schemas.microsoft.com/office/drawing/2014/main" id="{1C5394FA-694B-419E-89CC-5F81E6FFCB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2960688"/>
            <a:ext cx="41148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b="0">
                <a:solidFill>
                  <a:srgbClr val="990000"/>
                </a:solidFill>
                <a:latin typeface="Calibri" panose="020F0502020204030204" pitchFamily="34" charset="0"/>
              </a:rPr>
              <a:t>3)</a:t>
            </a:r>
            <a:r>
              <a:rPr lang="es-MX" altLang="es-MX" sz="3200" b="0">
                <a:latin typeface="Calibri" panose="020F0502020204030204" pitchFamily="34" charset="0"/>
              </a:rPr>
              <a:t> Nuevo gobierno </a:t>
            </a:r>
            <a:endParaRPr lang="es-ES" altLang="es-MX" sz="3200" b="0">
              <a:latin typeface="Calibri" panose="020F0502020204030204" pitchFamily="34" charset="0"/>
            </a:endParaRPr>
          </a:p>
        </p:txBody>
      </p:sp>
      <p:sp>
        <p:nvSpPr>
          <p:cNvPr id="113670" name="Text Box 6">
            <a:extLst>
              <a:ext uri="{FF2B5EF4-FFF2-40B4-BE49-F238E27FC236}">
                <a16:creationId xmlns:a16="http://schemas.microsoft.com/office/drawing/2014/main" id="{6FF70563-371C-4D26-A320-8005B3C036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0363" y="3713163"/>
            <a:ext cx="4668837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b="0">
                <a:solidFill>
                  <a:srgbClr val="990000"/>
                </a:solidFill>
                <a:latin typeface="Calibri" panose="020F0502020204030204" pitchFamily="34" charset="0"/>
              </a:rPr>
              <a:t>4)</a:t>
            </a:r>
            <a:r>
              <a:rPr lang="es-MX" altLang="es-MX" sz="3200" b="0">
                <a:latin typeface="Calibri" panose="020F0502020204030204" pitchFamily="34" charset="0"/>
              </a:rPr>
              <a:t> </a:t>
            </a:r>
            <a:r>
              <a:rPr lang="es-MX" altLang="es-MX" sz="3200" b="0" i="1">
                <a:latin typeface="Calibri" panose="020F0502020204030204" pitchFamily="34" charset="0"/>
              </a:rPr>
              <a:t>Front</a:t>
            </a:r>
            <a:r>
              <a:rPr lang="es-MX" altLang="es-MX" sz="3200" b="0">
                <a:latin typeface="Calibri" panose="020F0502020204030204" pitchFamily="34" charset="0"/>
              </a:rPr>
              <a:t>- y </a:t>
            </a:r>
            <a:r>
              <a:rPr lang="es-MX" altLang="es-MX" sz="3200" b="0" i="1">
                <a:latin typeface="Calibri" panose="020F0502020204030204" pitchFamily="34" charset="0"/>
              </a:rPr>
              <a:t>back-</a:t>
            </a:r>
            <a:br>
              <a:rPr lang="es-MX" altLang="es-MX" sz="3200" b="0" i="1">
                <a:latin typeface="Calibri" panose="020F0502020204030204" pitchFamily="34" charset="0"/>
              </a:rPr>
            </a:br>
            <a:r>
              <a:rPr lang="es-MX" altLang="es-MX" sz="3200" b="0" i="1">
                <a:latin typeface="Calibri" panose="020F0502020204030204" pitchFamily="34" charset="0"/>
              </a:rPr>
              <a:t>    benchers</a:t>
            </a:r>
            <a:r>
              <a:rPr lang="es-MX" altLang="es-MX" sz="3200" b="0">
                <a:latin typeface="Calibri" panose="020F0502020204030204" pitchFamily="34" charset="0"/>
              </a:rPr>
              <a:t> interactúan</a:t>
            </a:r>
            <a:endParaRPr lang="es-ES" altLang="es-MX" sz="3200" b="0" i="1">
              <a:latin typeface="Calibri" panose="020F0502020204030204" pitchFamily="34" charset="0"/>
            </a:endParaRPr>
          </a:p>
        </p:txBody>
      </p:sp>
      <p:sp>
        <p:nvSpPr>
          <p:cNvPr id="113671" name="Text Box 7">
            <a:extLst>
              <a:ext uri="{FF2B5EF4-FFF2-40B4-BE49-F238E27FC236}">
                <a16:creationId xmlns:a16="http://schemas.microsoft.com/office/drawing/2014/main" id="{08C7F8C0-96A3-4447-A99C-E9736ED981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4897438"/>
            <a:ext cx="4419600" cy="1554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b="0">
                <a:solidFill>
                  <a:srgbClr val="990000"/>
                </a:solidFill>
                <a:latin typeface="Calibri" panose="020F0502020204030204" pitchFamily="34" charset="0"/>
              </a:rPr>
              <a:t>5)</a:t>
            </a:r>
            <a:r>
              <a:rPr lang="es-MX" altLang="es-MX" sz="3200" b="0">
                <a:latin typeface="Calibri" panose="020F0502020204030204" pitchFamily="34" charset="0"/>
              </a:rPr>
              <a:t> El gobierno sobrevive</a:t>
            </a:r>
            <a:br>
              <a:rPr lang="es-MX" altLang="es-MX" sz="3200" b="0">
                <a:latin typeface="Calibri" panose="020F0502020204030204" pitchFamily="34" charset="0"/>
              </a:rPr>
            </a:br>
            <a:r>
              <a:rPr lang="es-MX" altLang="es-MX" sz="3200" b="0">
                <a:latin typeface="Calibri" panose="020F0502020204030204" pitchFamily="34" charset="0"/>
              </a:rPr>
              <a:t>    mientras no sufra un</a:t>
            </a:r>
            <a:br>
              <a:rPr lang="es-MX" altLang="es-MX" sz="3200" b="0">
                <a:latin typeface="Calibri" panose="020F0502020204030204" pitchFamily="34" charset="0"/>
              </a:rPr>
            </a:br>
            <a:r>
              <a:rPr lang="es-MX" altLang="es-MX" sz="3200" b="0">
                <a:latin typeface="Calibri" panose="020F0502020204030204" pitchFamily="34" charset="0"/>
              </a:rPr>
              <a:t>    voto de censura</a:t>
            </a:r>
            <a:endParaRPr lang="es-ES" altLang="es-MX" sz="3200" b="0" i="1">
              <a:latin typeface="Calibri" panose="020F0502020204030204" pitchFamily="34" charset="0"/>
            </a:endParaRPr>
          </a:p>
        </p:txBody>
      </p:sp>
      <p:sp>
        <p:nvSpPr>
          <p:cNvPr id="113672" name="Text Box 8">
            <a:extLst>
              <a:ext uri="{FF2B5EF4-FFF2-40B4-BE49-F238E27FC236}">
                <a16:creationId xmlns:a16="http://schemas.microsoft.com/office/drawing/2014/main" id="{4CD27F74-3CD2-4CE6-9C9D-A40B8CFED4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72025" y="2230438"/>
            <a:ext cx="419100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2800" b="0">
                <a:solidFill>
                  <a:srgbClr val="990000"/>
                </a:solidFill>
                <a:latin typeface="Calibri" panose="020F0502020204030204" pitchFamily="34" charset="0"/>
              </a:rPr>
              <a:t>Literatura sobre coaliciones (p.ej. Riker, Laver+Shepsle)</a:t>
            </a:r>
            <a:endParaRPr lang="es-ES" altLang="es-MX" sz="2800" b="0" i="1">
              <a:latin typeface="Calibri" panose="020F0502020204030204" pitchFamily="34" charset="0"/>
            </a:endParaRPr>
          </a:p>
        </p:txBody>
      </p:sp>
      <p:sp>
        <p:nvSpPr>
          <p:cNvPr id="113673" name="AutoShape 9">
            <a:extLst>
              <a:ext uri="{FF2B5EF4-FFF2-40B4-BE49-F238E27FC236}">
                <a16:creationId xmlns:a16="http://schemas.microsoft.com/office/drawing/2014/main" id="{E8731620-E8A4-411C-81FC-09954C9C6077}"/>
              </a:ext>
            </a:extLst>
          </p:cNvPr>
          <p:cNvSpPr>
            <a:spLocks/>
          </p:cNvSpPr>
          <p:nvPr/>
        </p:nvSpPr>
        <p:spPr bwMode="auto">
          <a:xfrm>
            <a:off x="4495800" y="1828800"/>
            <a:ext cx="228600" cy="1600200"/>
          </a:xfrm>
          <a:prstGeom prst="rightBrace">
            <a:avLst>
              <a:gd name="adj1" fmla="val 58333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MX" altLang="es-MX"/>
          </a:p>
        </p:txBody>
      </p:sp>
      <p:sp>
        <p:nvSpPr>
          <p:cNvPr id="113674" name="AutoShape 10">
            <a:extLst>
              <a:ext uri="{FF2B5EF4-FFF2-40B4-BE49-F238E27FC236}">
                <a16:creationId xmlns:a16="http://schemas.microsoft.com/office/drawing/2014/main" id="{EF813E1F-00CD-4C1E-BD84-CF07407A52BA}"/>
              </a:ext>
            </a:extLst>
          </p:cNvPr>
          <p:cNvSpPr>
            <a:spLocks/>
          </p:cNvSpPr>
          <p:nvPr/>
        </p:nvSpPr>
        <p:spPr bwMode="auto">
          <a:xfrm>
            <a:off x="4495800" y="3733800"/>
            <a:ext cx="228600" cy="1066800"/>
          </a:xfrm>
          <a:prstGeom prst="rightBrace">
            <a:avLst>
              <a:gd name="adj1" fmla="val 38889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MX" altLang="es-MX"/>
          </a:p>
        </p:txBody>
      </p:sp>
      <p:sp>
        <p:nvSpPr>
          <p:cNvPr id="113675" name="AutoShape 11">
            <a:extLst>
              <a:ext uri="{FF2B5EF4-FFF2-40B4-BE49-F238E27FC236}">
                <a16:creationId xmlns:a16="http://schemas.microsoft.com/office/drawing/2014/main" id="{DEE033BC-AF83-4B9C-B385-443E96672413}"/>
              </a:ext>
            </a:extLst>
          </p:cNvPr>
          <p:cNvSpPr>
            <a:spLocks/>
          </p:cNvSpPr>
          <p:nvPr/>
        </p:nvSpPr>
        <p:spPr bwMode="auto">
          <a:xfrm>
            <a:off x="4495800" y="4953000"/>
            <a:ext cx="228600" cy="1447800"/>
          </a:xfrm>
          <a:prstGeom prst="rightBrace">
            <a:avLst>
              <a:gd name="adj1" fmla="val 52778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MX" altLang="es-MX"/>
          </a:p>
        </p:txBody>
      </p:sp>
      <p:sp>
        <p:nvSpPr>
          <p:cNvPr id="113676" name="Text Box 12">
            <a:extLst>
              <a:ext uri="{FF2B5EF4-FFF2-40B4-BE49-F238E27FC236}">
                <a16:creationId xmlns:a16="http://schemas.microsoft.com/office/drawing/2014/main" id="{DF338E76-EC48-40B0-B84B-0E5F935E69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79963" y="3778250"/>
            <a:ext cx="419100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2800" b="0">
                <a:solidFill>
                  <a:srgbClr val="990000"/>
                </a:solidFill>
                <a:latin typeface="Calibri" panose="020F0502020204030204" pitchFamily="34" charset="0"/>
              </a:rPr>
              <a:t>Literatura sobre el proceso legislativo (p.ej. Huber)</a:t>
            </a:r>
            <a:endParaRPr lang="es-ES" altLang="es-MX" sz="2800" b="0" i="1">
              <a:latin typeface="Calibri" panose="020F0502020204030204" pitchFamily="34" charset="0"/>
            </a:endParaRPr>
          </a:p>
        </p:txBody>
      </p:sp>
      <p:sp>
        <p:nvSpPr>
          <p:cNvPr id="113677" name="Text Box 13">
            <a:extLst>
              <a:ext uri="{FF2B5EF4-FFF2-40B4-BE49-F238E27FC236}">
                <a16:creationId xmlns:a16="http://schemas.microsoft.com/office/drawing/2014/main" id="{4C21C149-A538-4F06-9A19-4B4B1CD1DB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79963" y="5181600"/>
            <a:ext cx="4364037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2800" b="0">
                <a:solidFill>
                  <a:srgbClr val="990000"/>
                </a:solidFill>
                <a:latin typeface="Calibri" panose="020F0502020204030204" pitchFamily="34" charset="0"/>
              </a:rPr>
              <a:t>Literatura sobre terminación (ej. Warwick, Lupia+Strom)</a:t>
            </a:r>
            <a:endParaRPr lang="es-ES" altLang="es-MX" sz="2800" b="0" i="1">
              <a:latin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3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3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3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3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3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36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36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136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36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36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136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136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136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1136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667" grpId="0" autoUpdateAnimBg="0"/>
      <p:bldP spid="113668" grpId="0" autoUpdateAnimBg="0"/>
      <p:bldP spid="113669" grpId="0" autoUpdateAnimBg="0"/>
      <p:bldP spid="113670" grpId="0" autoUpdateAnimBg="0"/>
      <p:bldP spid="113671" grpId="0" autoUpdateAnimBg="0"/>
      <p:bldP spid="113672" grpId="0" autoUpdateAnimBg="0"/>
      <p:bldP spid="113673" grpId="0" animBg="1"/>
      <p:bldP spid="113674" grpId="0" animBg="1"/>
      <p:bldP spid="113675" grpId="0" animBg="1"/>
      <p:bldP spid="113676" grpId="0" autoUpdateAnimBg="0"/>
      <p:bldP spid="113677" grpId="0" autoUpdateAnimBg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ext Box 2">
            <a:extLst>
              <a:ext uri="{FF2B5EF4-FFF2-40B4-BE49-F238E27FC236}">
                <a16:creationId xmlns:a16="http://schemas.microsoft.com/office/drawing/2014/main" id="{26ED41F2-2F1C-44D5-B152-300AB38E7A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650" y="304800"/>
            <a:ext cx="76263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 b="0">
                <a:latin typeface="Calibri" panose="020F0502020204030204" pitchFamily="34" charset="0"/>
              </a:rPr>
              <a:t>La secuencia de un régimen parlamentario</a:t>
            </a:r>
            <a:endParaRPr lang="es-ES" altLang="es-MX" sz="3200" b="0">
              <a:latin typeface="Calibri" panose="020F0502020204030204" pitchFamily="34" charset="0"/>
            </a:endParaRPr>
          </a:p>
        </p:txBody>
      </p:sp>
      <p:sp>
        <p:nvSpPr>
          <p:cNvPr id="105475" name="Text Box 3">
            <a:extLst>
              <a:ext uri="{FF2B5EF4-FFF2-40B4-BE49-F238E27FC236}">
                <a16:creationId xmlns:a16="http://schemas.microsoft.com/office/drawing/2014/main" id="{06D32191-D966-4021-B0ED-564601CC52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219200"/>
            <a:ext cx="83820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b="0">
                <a:solidFill>
                  <a:srgbClr val="990000"/>
                </a:solidFill>
                <a:latin typeface="Calibri" panose="020F0502020204030204" pitchFamily="34" charset="0"/>
              </a:rPr>
              <a:t>1)</a:t>
            </a:r>
            <a:r>
              <a:rPr lang="es-MX" altLang="es-MX" sz="3200" b="0">
                <a:latin typeface="Calibri" panose="020F0502020204030204" pitchFamily="34" charset="0"/>
              </a:rPr>
              <a:t> Elección parlamentaria:</a:t>
            </a:r>
            <a:endParaRPr lang="es-ES" altLang="es-MX" sz="3200" b="0" i="1">
              <a:latin typeface="Calibri" panose="020F0502020204030204" pitchFamily="34" charset="0"/>
            </a:endParaRPr>
          </a:p>
        </p:txBody>
      </p:sp>
      <p:sp>
        <p:nvSpPr>
          <p:cNvPr id="105476" name="Text Box 4">
            <a:extLst>
              <a:ext uri="{FF2B5EF4-FFF2-40B4-BE49-F238E27FC236}">
                <a16:creationId xmlns:a16="http://schemas.microsoft.com/office/drawing/2014/main" id="{0986738A-DD7F-4C55-B55D-96B587CF79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3078163"/>
            <a:ext cx="66294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b="0">
                <a:solidFill>
                  <a:srgbClr val="990000"/>
                </a:solidFill>
                <a:latin typeface="Calibri" panose="020F0502020204030204" pitchFamily="34" charset="0"/>
              </a:rPr>
              <a:t>2)</a:t>
            </a:r>
            <a:r>
              <a:rPr lang="es-MX" altLang="es-MX" sz="3200" b="0">
                <a:latin typeface="Calibri" panose="020F0502020204030204" pitchFamily="34" charset="0"/>
              </a:rPr>
              <a:t> </a:t>
            </a:r>
            <a:r>
              <a:rPr lang="es-MX" altLang="es-MX" sz="3200" b="0" i="1">
                <a:latin typeface="Calibri" panose="020F0502020204030204" pitchFamily="34" charset="0"/>
              </a:rPr>
              <a:t>Formateur</a:t>
            </a:r>
            <a:r>
              <a:rPr lang="es-MX" altLang="es-MX" sz="3200" b="0">
                <a:latin typeface="Calibri" panose="020F0502020204030204" pitchFamily="34" charset="0"/>
              </a:rPr>
              <a:t> propone una coalición: </a:t>
            </a:r>
            <a:endParaRPr lang="es-ES" altLang="es-MX" sz="3200" b="0" i="1">
              <a:latin typeface="Calibri" panose="020F0502020204030204" pitchFamily="34" charset="0"/>
            </a:endParaRPr>
          </a:p>
        </p:txBody>
      </p:sp>
      <p:sp>
        <p:nvSpPr>
          <p:cNvPr id="105477" name="Text Box 5">
            <a:extLst>
              <a:ext uri="{FF2B5EF4-FFF2-40B4-BE49-F238E27FC236}">
                <a16:creationId xmlns:a16="http://schemas.microsoft.com/office/drawing/2014/main" id="{269CB5BA-B7D0-4801-B4F1-8E555A0716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1782763"/>
            <a:ext cx="60960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b="0">
                <a:latin typeface="Calibri" panose="020F0502020204030204" pitchFamily="34" charset="0"/>
              </a:rPr>
              <a:t>¿algún partido cuenta </a:t>
            </a:r>
            <a:br>
              <a:rPr lang="es-MX" altLang="es-MX" sz="3200" b="0">
                <a:latin typeface="Calibri" panose="020F0502020204030204" pitchFamily="34" charset="0"/>
              </a:rPr>
            </a:br>
            <a:r>
              <a:rPr lang="es-MX" altLang="es-MX" sz="3200" b="0">
                <a:latin typeface="Calibri" panose="020F0502020204030204" pitchFamily="34" charset="0"/>
              </a:rPr>
              <a:t>con mayoría de escaños? </a:t>
            </a:r>
            <a:endParaRPr lang="es-ES" altLang="es-MX" sz="3200" b="0" i="1">
              <a:latin typeface="Calibri" panose="020F0502020204030204" pitchFamily="34" charset="0"/>
            </a:endParaRPr>
          </a:p>
        </p:txBody>
      </p:sp>
      <p:grpSp>
        <p:nvGrpSpPr>
          <p:cNvPr id="2" name="Group 8">
            <a:extLst>
              <a:ext uri="{FF2B5EF4-FFF2-40B4-BE49-F238E27FC236}">
                <a16:creationId xmlns:a16="http://schemas.microsoft.com/office/drawing/2014/main" id="{3B451C6F-64C5-4A73-B6CF-AE6BA38C7D6F}"/>
              </a:ext>
            </a:extLst>
          </p:cNvPr>
          <p:cNvGrpSpPr>
            <a:grpSpLocks/>
          </p:cNvGrpSpPr>
          <p:nvPr/>
        </p:nvGrpSpPr>
        <p:grpSpPr bwMode="auto">
          <a:xfrm>
            <a:off x="5054600" y="1752600"/>
            <a:ext cx="2805113" cy="1066800"/>
            <a:chOff x="3779" y="973"/>
            <a:chExt cx="1767" cy="672"/>
          </a:xfrm>
        </p:grpSpPr>
        <p:sp>
          <p:nvSpPr>
            <p:cNvPr id="38928" name="Text Box 6">
              <a:extLst>
                <a:ext uri="{FF2B5EF4-FFF2-40B4-BE49-F238E27FC236}">
                  <a16:creationId xmlns:a16="http://schemas.microsoft.com/office/drawing/2014/main" id="{78662B29-AB02-4D36-8552-C4C4FC26842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62" y="973"/>
              <a:ext cx="1584" cy="6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r>
                <a:rPr lang="es-MX" altLang="es-MX" sz="3200" b="0">
                  <a:latin typeface="Calibri" panose="020F0502020204030204" pitchFamily="34" charset="0"/>
                </a:rPr>
                <a:t>Sí: gobierna </a:t>
              </a:r>
              <a:br>
                <a:rPr lang="es-MX" altLang="es-MX" sz="3200" b="0">
                  <a:latin typeface="Calibri" panose="020F0502020204030204" pitchFamily="34" charset="0"/>
                </a:rPr>
              </a:br>
              <a:r>
                <a:rPr lang="es-MX" altLang="es-MX" sz="3200" b="0">
                  <a:latin typeface="Calibri" panose="020F0502020204030204" pitchFamily="34" charset="0"/>
                </a:rPr>
                <a:t>No: pasa a 2</a:t>
              </a:r>
              <a:endParaRPr lang="es-ES" altLang="es-MX" sz="3200" b="0" i="1">
                <a:latin typeface="Calibri" panose="020F0502020204030204" pitchFamily="34" charset="0"/>
              </a:endParaRPr>
            </a:p>
          </p:txBody>
        </p:sp>
        <p:sp>
          <p:nvSpPr>
            <p:cNvPr id="38929" name="AutoShape 7">
              <a:extLst>
                <a:ext uri="{FF2B5EF4-FFF2-40B4-BE49-F238E27FC236}">
                  <a16:creationId xmlns:a16="http://schemas.microsoft.com/office/drawing/2014/main" id="{83CD66BD-3761-44DA-806A-D5C20ED00250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9" y="1016"/>
              <a:ext cx="170" cy="594"/>
            </a:xfrm>
            <a:prstGeom prst="leftBrace">
              <a:avLst>
                <a:gd name="adj1" fmla="val 29118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s-MX" altLang="es-MX"/>
            </a:p>
          </p:txBody>
        </p:sp>
      </p:grpSp>
      <p:sp>
        <p:nvSpPr>
          <p:cNvPr id="105481" name="Text Box 9">
            <a:extLst>
              <a:ext uri="{FF2B5EF4-FFF2-40B4-BE49-F238E27FC236}">
                <a16:creationId xmlns:a16="http://schemas.microsoft.com/office/drawing/2014/main" id="{359E1969-4DC3-4075-9352-013E683FE1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3687763"/>
            <a:ext cx="76200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ES" altLang="es-MX" sz="3200" b="0">
                <a:latin typeface="Calibri" panose="020F0502020204030204" pitchFamily="34" charset="0"/>
              </a:rPr>
              <a:t> suele empezar part. + grande (informal)</a:t>
            </a:r>
            <a:endParaRPr lang="es-ES" altLang="es-MX" sz="3200" b="0" i="1">
              <a:latin typeface="Calibri" panose="020F0502020204030204" pitchFamily="34" charset="0"/>
            </a:endParaRPr>
          </a:p>
        </p:txBody>
      </p:sp>
      <p:sp>
        <p:nvSpPr>
          <p:cNvPr id="105482" name="Text Box 10">
            <a:extLst>
              <a:ext uri="{FF2B5EF4-FFF2-40B4-BE49-F238E27FC236}">
                <a16:creationId xmlns:a16="http://schemas.microsoft.com/office/drawing/2014/main" id="{00579C5A-44C9-4883-B19A-5BA01507D3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5029200"/>
            <a:ext cx="762000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ES" altLang="es-MX" sz="3200" b="0">
                <a:latin typeface="Calibri" panose="020F0502020204030204" pitchFamily="34" charset="0"/>
              </a:rPr>
              <a:t> Ministro tiene control de agenda en la </a:t>
            </a:r>
            <a:br>
              <a:rPr lang="es-ES" altLang="es-MX" sz="3200" b="0">
                <a:latin typeface="Calibri" panose="020F0502020204030204" pitchFamily="34" charset="0"/>
              </a:rPr>
            </a:br>
            <a:r>
              <a:rPr lang="es-ES" altLang="es-MX" sz="3200" b="0">
                <a:latin typeface="Calibri" panose="020F0502020204030204" pitchFamily="34" charset="0"/>
              </a:rPr>
              <a:t>   jurisdicción de su cartera (p.ej. Líder verde</a:t>
            </a:r>
            <a:br>
              <a:rPr lang="es-ES" altLang="es-MX" sz="3200" b="0">
                <a:latin typeface="Calibri" panose="020F0502020204030204" pitchFamily="34" charset="0"/>
              </a:rPr>
            </a:br>
            <a:r>
              <a:rPr lang="es-ES" altLang="es-MX" sz="3200" b="0">
                <a:latin typeface="Calibri" panose="020F0502020204030204" pitchFamily="34" charset="0"/>
              </a:rPr>
              <a:t>   en RREE --&gt; vs. guerra Irak)</a:t>
            </a:r>
            <a:endParaRPr lang="es-ES" altLang="es-MX" sz="3200" b="0" i="1">
              <a:latin typeface="Calibri" panose="020F0502020204030204" pitchFamily="34" charset="0"/>
            </a:endParaRPr>
          </a:p>
        </p:txBody>
      </p:sp>
      <p:sp>
        <p:nvSpPr>
          <p:cNvPr id="105485" name="Text Box 13">
            <a:extLst>
              <a:ext uri="{FF2B5EF4-FFF2-40B4-BE49-F238E27FC236}">
                <a16:creationId xmlns:a16="http://schemas.microsoft.com/office/drawing/2014/main" id="{3736BE72-FE11-494B-BDEC-F4C36E7CD7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29600" y="1771650"/>
            <a:ext cx="13716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altLang="es-MX" sz="1600" b="0">
                <a:latin typeface="Arial" panose="020B0604020202020204" pitchFamily="34" charset="0"/>
              </a:rPr>
              <a:t>ej. UK</a:t>
            </a:r>
          </a:p>
        </p:txBody>
      </p:sp>
      <p:sp>
        <p:nvSpPr>
          <p:cNvPr id="105484" name="AutoShape 12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B6D19172-BD36-4CC6-A89C-4B96624021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43800" y="1752600"/>
            <a:ext cx="609600" cy="381000"/>
          </a:xfrm>
          <a:prstGeom prst="actionButtonBlank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MX" altLang="es-MX"/>
          </a:p>
        </p:txBody>
      </p:sp>
      <p:sp>
        <p:nvSpPr>
          <p:cNvPr id="105486" name="Line 14">
            <a:extLst>
              <a:ext uri="{FF2B5EF4-FFF2-40B4-BE49-F238E27FC236}">
                <a16:creationId xmlns:a16="http://schemas.microsoft.com/office/drawing/2014/main" id="{EBDA70CC-49E5-40A3-BDA5-3CDF1A8B1C15}"/>
              </a:ext>
            </a:extLst>
          </p:cNvPr>
          <p:cNvSpPr>
            <a:spLocks noChangeShapeType="1"/>
          </p:cNvSpPr>
          <p:nvPr/>
        </p:nvSpPr>
        <p:spPr bwMode="auto">
          <a:xfrm>
            <a:off x="7658100" y="1943100"/>
            <a:ext cx="381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ES"/>
          </a:p>
        </p:txBody>
      </p:sp>
      <p:sp>
        <p:nvSpPr>
          <p:cNvPr id="105488" name="Text Box 16">
            <a:extLst>
              <a:ext uri="{FF2B5EF4-FFF2-40B4-BE49-F238E27FC236}">
                <a16:creationId xmlns:a16="http://schemas.microsoft.com/office/drawing/2014/main" id="{EB5BAC20-67C7-4F7E-BEC1-19C15D694D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64525" y="2419350"/>
            <a:ext cx="13716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altLang="es-MX" sz="1600" b="0">
                <a:latin typeface="Arial" panose="020B0604020202020204" pitchFamily="34" charset="0"/>
              </a:rPr>
              <a:t>ej. Alem</a:t>
            </a:r>
          </a:p>
        </p:txBody>
      </p:sp>
      <p:sp>
        <p:nvSpPr>
          <p:cNvPr id="105489" name="AutoShape 17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A1FBDD7E-66C0-4C50-BF23-704A2139B6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78725" y="2374900"/>
            <a:ext cx="609600" cy="381000"/>
          </a:xfrm>
          <a:prstGeom prst="actionButtonBlank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MX" altLang="es-MX"/>
          </a:p>
        </p:txBody>
      </p:sp>
      <p:sp>
        <p:nvSpPr>
          <p:cNvPr id="105490" name="Line 18">
            <a:hlinkClick r:id="rId4" action="ppaction://hlinksldjump"/>
            <a:extLst>
              <a:ext uri="{FF2B5EF4-FFF2-40B4-BE49-F238E27FC236}">
                <a16:creationId xmlns:a16="http://schemas.microsoft.com/office/drawing/2014/main" id="{E26A3A03-72BD-4A8D-918D-D8E3D35AE373}"/>
              </a:ext>
            </a:extLst>
          </p:cNvPr>
          <p:cNvSpPr>
            <a:spLocks noChangeShapeType="1"/>
          </p:cNvSpPr>
          <p:nvPr/>
        </p:nvSpPr>
        <p:spPr bwMode="auto">
          <a:xfrm>
            <a:off x="7693025" y="2565400"/>
            <a:ext cx="381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ES"/>
          </a:p>
        </p:txBody>
      </p:sp>
      <p:sp>
        <p:nvSpPr>
          <p:cNvPr id="105491" name="Text Box 19">
            <a:extLst>
              <a:ext uri="{FF2B5EF4-FFF2-40B4-BE49-F238E27FC236}">
                <a16:creationId xmlns:a16="http://schemas.microsoft.com/office/drawing/2014/main" id="{5858CF4E-89D4-4607-9C80-F2299BE0DD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4373563"/>
            <a:ext cx="76200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ES" altLang="es-MX" sz="3200" b="0">
                <a:latin typeface="Calibri" panose="020F0502020204030204" pitchFamily="34" charset="0"/>
              </a:rPr>
              <a:t> carteras se distribuyen según Gamson</a:t>
            </a:r>
            <a:endParaRPr lang="es-ES" altLang="es-MX" sz="3200" b="0" i="1">
              <a:latin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5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5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5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5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5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5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5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3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5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5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5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5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5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475" grpId="0" autoUpdateAnimBg="0"/>
      <p:bldP spid="105476" grpId="0" autoUpdateAnimBg="0"/>
      <p:bldP spid="105477" grpId="0" autoUpdateAnimBg="0"/>
      <p:bldP spid="105481" grpId="0" autoUpdateAnimBg="0"/>
      <p:bldP spid="105482" grpId="0" autoUpdateAnimBg="0"/>
      <p:bldP spid="105485" grpId="0" autoUpdateAnimBg="0"/>
      <p:bldP spid="105484" grpId="0" animBg="1"/>
      <p:bldP spid="105488" grpId="0" autoUpdateAnimBg="0"/>
      <p:bldP spid="105489" grpId="0" animBg="1"/>
      <p:bldP spid="105491" grpId="0" autoUpdateAnimBg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ext Box 4">
            <a:extLst>
              <a:ext uri="{FF2B5EF4-FFF2-40B4-BE49-F238E27FC236}">
                <a16:creationId xmlns:a16="http://schemas.microsoft.com/office/drawing/2014/main" id="{D787881C-9571-4858-BFDD-52E4CC04CB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304800"/>
            <a:ext cx="83820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b="0">
                <a:solidFill>
                  <a:srgbClr val="990000"/>
                </a:solidFill>
                <a:latin typeface="Calibri" panose="020F0502020204030204" pitchFamily="34" charset="0"/>
              </a:rPr>
              <a:t>3)</a:t>
            </a:r>
            <a:r>
              <a:rPr lang="es-MX" altLang="es-MX" sz="3200" b="0">
                <a:latin typeface="Calibri" panose="020F0502020204030204" pitchFamily="34" charset="0"/>
              </a:rPr>
              <a:t> Coalición mayoritaria = nuevo gobierno. </a:t>
            </a:r>
            <a:endParaRPr lang="es-ES" altLang="es-MX" sz="3200" b="0">
              <a:latin typeface="Calibri" panose="020F0502020204030204" pitchFamily="34" charset="0"/>
            </a:endParaRPr>
          </a:p>
        </p:txBody>
      </p:sp>
      <p:sp>
        <p:nvSpPr>
          <p:cNvPr id="109573" name="Text Box 5">
            <a:extLst>
              <a:ext uri="{FF2B5EF4-FFF2-40B4-BE49-F238E27FC236}">
                <a16:creationId xmlns:a16="http://schemas.microsoft.com/office/drawing/2014/main" id="{414EC70A-5B04-4ADF-885A-5213EEE49A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0100" y="819150"/>
            <a:ext cx="76200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ES" altLang="es-MX" sz="3200" b="0">
                <a:latin typeface="Calibri" panose="020F0502020204030204" pitchFamily="34" charset="0"/>
              </a:rPr>
              <a:t>No son raros los </a:t>
            </a:r>
            <a:r>
              <a:rPr lang="es-ES" altLang="es-MX" sz="3200" b="0" i="1">
                <a:latin typeface="Calibri" panose="020F0502020204030204" pitchFamily="34" charset="0"/>
              </a:rPr>
              <a:t>gobiernos de minoría</a:t>
            </a:r>
          </a:p>
        </p:txBody>
      </p:sp>
      <p:sp>
        <p:nvSpPr>
          <p:cNvPr id="109574" name="Text Box 6">
            <a:extLst>
              <a:ext uri="{FF2B5EF4-FFF2-40B4-BE49-F238E27FC236}">
                <a16:creationId xmlns:a16="http://schemas.microsoft.com/office/drawing/2014/main" id="{650AC138-7195-4FB2-B870-F703CDF7EE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62900" y="971550"/>
            <a:ext cx="762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altLang="es-MX" sz="1600" b="0">
                <a:latin typeface="Calibri" panose="020F0502020204030204" pitchFamily="34" charset="0"/>
              </a:rPr>
              <a:t>frec.</a:t>
            </a:r>
          </a:p>
        </p:txBody>
      </p:sp>
      <p:sp>
        <p:nvSpPr>
          <p:cNvPr id="109575" name="AutoShape 7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1FD4F91D-B754-418C-BC7F-A250330EC8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96150" y="933450"/>
            <a:ext cx="609600" cy="381000"/>
          </a:xfrm>
          <a:prstGeom prst="actionButtonBlank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MX" altLang="es-MX"/>
          </a:p>
        </p:txBody>
      </p:sp>
      <p:sp>
        <p:nvSpPr>
          <p:cNvPr id="109576" name="Line 8">
            <a:extLst>
              <a:ext uri="{FF2B5EF4-FFF2-40B4-BE49-F238E27FC236}">
                <a16:creationId xmlns:a16="http://schemas.microsoft.com/office/drawing/2014/main" id="{52E40085-D83A-4956-92C8-154AC7FFB20C}"/>
              </a:ext>
            </a:extLst>
          </p:cNvPr>
          <p:cNvSpPr>
            <a:spLocks noChangeShapeType="1"/>
          </p:cNvSpPr>
          <p:nvPr/>
        </p:nvSpPr>
        <p:spPr bwMode="auto">
          <a:xfrm>
            <a:off x="7410450" y="1123950"/>
            <a:ext cx="381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ES"/>
          </a:p>
        </p:txBody>
      </p:sp>
      <p:grpSp>
        <p:nvGrpSpPr>
          <p:cNvPr id="2" name="Group 32">
            <a:extLst>
              <a:ext uri="{FF2B5EF4-FFF2-40B4-BE49-F238E27FC236}">
                <a16:creationId xmlns:a16="http://schemas.microsoft.com/office/drawing/2014/main" id="{9B4F1621-CC52-48E3-9B94-C44164577EC9}"/>
              </a:ext>
            </a:extLst>
          </p:cNvPr>
          <p:cNvGrpSpPr>
            <a:grpSpLocks/>
          </p:cNvGrpSpPr>
          <p:nvPr/>
        </p:nvGrpSpPr>
        <p:grpSpPr bwMode="auto">
          <a:xfrm>
            <a:off x="838200" y="3048000"/>
            <a:ext cx="4781550" cy="3276600"/>
            <a:chOff x="864" y="1968"/>
            <a:chExt cx="3012" cy="2064"/>
          </a:xfrm>
        </p:grpSpPr>
        <p:sp>
          <p:nvSpPr>
            <p:cNvPr id="39964" name="Rectangle 27">
              <a:extLst>
                <a:ext uri="{FF2B5EF4-FFF2-40B4-BE49-F238E27FC236}">
                  <a16:creationId xmlns:a16="http://schemas.microsoft.com/office/drawing/2014/main" id="{56F126CA-30DF-4D30-A568-DAFA6976B5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4" y="1968"/>
              <a:ext cx="2832" cy="2064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ffectLst>
              <a:outerShdw dist="107763" dir="2700000" algn="ctr" rotWithShape="0">
                <a:schemeClr val="bg2"/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s-MX" altLang="es-MX"/>
            </a:p>
          </p:txBody>
        </p:sp>
        <p:sp>
          <p:nvSpPr>
            <p:cNvPr id="39965" name="Line 28">
              <a:extLst>
                <a:ext uri="{FF2B5EF4-FFF2-40B4-BE49-F238E27FC236}">
                  <a16:creationId xmlns:a16="http://schemas.microsoft.com/office/drawing/2014/main" id="{C018ECFB-339F-44E6-87F9-C37FA013D96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8" y="2188"/>
              <a:ext cx="0" cy="15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39966" name="Line 29">
              <a:extLst>
                <a:ext uri="{FF2B5EF4-FFF2-40B4-BE49-F238E27FC236}">
                  <a16:creationId xmlns:a16="http://schemas.microsoft.com/office/drawing/2014/main" id="{3621947C-1392-4113-A884-1D70C5B6A05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48" y="3772"/>
              <a:ext cx="153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39967" name="Text Box 30">
              <a:extLst>
                <a:ext uri="{FF2B5EF4-FFF2-40B4-BE49-F238E27FC236}">
                  <a16:creationId xmlns:a16="http://schemas.microsoft.com/office/drawing/2014/main" id="{C4F70C8A-2DE0-45F6-B049-6123ED57677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12" y="1968"/>
              <a:ext cx="72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r>
                <a:rPr lang="en-US" altLang="es-MX" sz="1600" b="0">
                  <a:latin typeface="Calibri" panose="020F0502020204030204" pitchFamily="34" charset="0"/>
                </a:rPr>
                <a:t>anti-bélico</a:t>
              </a:r>
            </a:p>
          </p:txBody>
        </p:sp>
        <p:sp>
          <p:nvSpPr>
            <p:cNvPr id="39968" name="Text Box 31">
              <a:extLst>
                <a:ext uri="{FF2B5EF4-FFF2-40B4-BE49-F238E27FC236}">
                  <a16:creationId xmlns:a16="http://schemas.microsoft.com/office/drawing/2014/main" id="{6F5E2830-3CDC-4C65-AE5A-6E19101B836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72" y="3645"/>
              <a:ext cx="1104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r>
                <a:rPr lang="en-US" altLang="es-MX" sz="1600" b="0">
                  <a:latin typeface="Calibri" panose="020F0502020204030204" pitchFamily="34" charset="0"/>
                </a:rPr>
                <a:t>pro-mercado</a:t>
              </a:r>
            </a:p>
          </p:txBody>
        </p:sp>
      </p:grpSp>
      <p:sp>
        <p:nvSpPr>
          <p:cNvPr id="109606" name="Text Box 38">
            <a:extLst>
              <a:ext uri="{FF2B5EF4-FFF2-40B4-BE49-F238E27FC236}">
                <a16:creationId xmlns:a16="http://schemas.microsoft.com/office/drawing/2014/main" id="{4376A649-32B6-4A91-ADFD-7629B972B6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8800" y="3565525"/>
            <a:ext cx="10668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altLang="es-MX" sz="2000">
                <a:solidFill>
                  <a:srgbClr val="008000"/>
                </a:solidFill>
                <a:latin typeface="Calibri" panose="020F0502020204030204" pitchFamily="34" charset="0"/>
              </a:rPr>
              <a:t>A </a:t>
            </a:r>
            <a:r>
              <a:rPr lang="en-US" altLang="es-MX" sz="1600" b="0">
                <a:solidFill>
                  <a:srgbClr val="008000"/>
                </a:solidFill>
                <a:latin typeface="Calibri" panose="020F0502020204030204" pitchFamily="34" charset="0"/>
              </a:rPr>
              <a:t>30%</a:t>
            </a:r>
            <a:endParaRPr lang="en-US" altLang="es-MX" sz="2000" b="0">
              <a:solidFill>
                <a:srgbClr val="008000"/>
              </a:solidFill>
              <a:latin typeface="Calibri" panose="020F0502020204030204" pitchFamily="34" charset="0"/>
            </a:endParaRPr>
          </a:p>
        </p:txBody>
      </p:sp>
      <p:sp>
        <p:nvSpPr>
          <p:cNvPr id="109608" name="Oval 40">
            <a:extLst>
              <a:ext uri="{FF2B5EF4-FFF2-40B4-BE49-F238E27FC236}">
                <a16:creationId xmlns:a16="http://schemas.microsoft.com/office/drawing/2014/main" id="{D1DCDCDD-8EFC-455B-BC05-D6AB9A3AE1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5600" y="4229100"/>
            <a:ext cx="76200" cy="762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MX" altLang="es-MX"/>
          </a:p>
        </p:txBody>
      </p:sp>
      <p:sp>
        <p:nvSpPr>
          <p:cNvPr id="109609" name="Text Box 41">
            <a:extLst>
              <a:ext uri="{FF2B5EF4-FFF2-40B4-BE49-F238E27FC236}">
                <a16:creationId xmlns:a16="http://schemas.microsoft.com/office/drawing/2014/main" id="{A07D4BFC-C2D3-46CD-9631-347472D857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33700" y="3908425"/>
            <a:ext cx="11430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altLang="es-MX" sz="2000">
                <a:latin typeface="Calibri" panose="020F0502020204030204" pitchFamily="34" charset="0"/>
              </a:rPr>
              <a:t>B </a:t>
            </a:r>
            <a:r>
              <a:rPr lang="en-US" altLang="es-MX" sz="1600" b="0">
                <a:latin typeface="Calibri" panose="020F0502020204030204" pitchFamily="34" charset="0"/>
              </a:rPr>
              <a:t>45%</a:t>
            </a:r>
            <a:endParaRPr lang="en-US" altLang="es-MX" sz="2000">
              <a:latin typeface="Calibri" panose="020F0502020204030204" pitchFamily="34" charset="0"/>
            </a:endParaRPr>
          </a:p>
        </p:txBody>
      </p:sp>
      <p:sp>
        <p:nvSpPr>
          <p:cNvPr id="109612" name="Text Box 44">
            <a:extLst>
              <a:ext uri="{FF2B5EF4-FFF2-40B4-BE49-F238E27FC236}">
                <a16:creationId xmlns:a16="http://schemas.microsoft.com/office/drawing/2014/main" id="{409596E0-722B-48FB-A883-19B6E240FC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81350" y="5318125"/>
            <a:ext cx="13335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altLang="es-MX" sz="2000">
                <a:solidFill>
                  <a:srgbClr val="FFCC66"/>
                </a:solidFill>
                <a:latin typeface="Calibri" panose="020F0502020204030204" pitchFamily="34" charset="0"/>
              </a:rPr>
              <a:t>C</a:t>
            </a:r>
            <a:r>
              <a:rPr lang="en-US" altLang="es-MX" sz="2000" b="0">
                <a:solidFill>
                  <a:srgbClr val="FFCC66"/>
                </a:solidFill>
                <a:latin typeface="Calibri" panose="020F0502020204030204" pitchFamily="34" charset="0"/>
              </a:rPr>
              <a:t> </a:t>
            </a:r>
            <a:r>
              <a:rPr lang="en-US" altLang="es-MX" sz="1600" b="0">
                <a:solidFill>
                  <a:srgbClr val="FFCC66"/>
                </a:solidFill>
                <a:latin typeface="Calibri" panose="020F0502020204030204" pitchFamily="34" charset="0"/>
              </a:rPr>
              <a:t>25%</a:t>
            </a:r>
            <a:endParaRPr lang="en-US" altLang="es-MX" sz="1600">
              <a:solidFill>
                <a:srgbClr val="FFCC66"/>
              </a:solidFill>
              <a:latin typeface="Calibri" panose="020F0502020204030204" pitchFamily="34" charset="0"/>
            </a:endParaRPr>
          </a:p>
        </p:txBody>
      </p:sp>
      <p:sp>
        <p:nvSpPr>
          <p:cNvPr id="109613" name="Text Box 45">
            <a:extLst>
              <a:ext uri="{FF2B5EF4-FFF2-40B4-BE49-F238E27FC236}">
                <a16:creationId xmlns:a16="http://schemas.microsoft.com/office/drawing/2014/main" id="{F451FB8C-B141-4D5D-9C88-287271DB09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0100" y="1949450"/>
            <a:ext cx="762000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ES" altLang="es-MX" sz="2800" b="0">
                <a:latin typeface="Calibri" panose="020F0502020204030204" pitchFamily="34" charset="0"/>
              </a:rPr>
              <a:t>Apoyo </a:t>
            </a:r>
            <a:r>
              <a:rPr lang="es-MX" altLang="es-MX" sz="2800" b="0">
                <a:latin typeface="Calibri" panose="020F0502020204030204" pitchFamily="34" charset="0"/>
              </a:rPr>
              <a:t>tácito (</a:t>
            </a:r>
            <a:r>
              <a:rPr lang="es-ES" altLang="es-MX" sz="2800" b="0">
                <a:latin typeface="Calibri" panose="020F0502020204030204" pitchFamily="34" charset="0"/>
              </a:rPr>
              <a:t>sin carteras</a:t>
            </a:r>
            <a:r>
              <a:rPr lang="es-MX" altLang="es-MX" sz="2800" b="0">
                <a:latin typeface="Calibri" panose="020F0502020204030204" pitchFamily="34" charset="0"/>
              </a:rPr>
              <a:t>) en el parlamento, alianzas </a:t>
            </a:r>
            <a:r>
              <a:rPr lang="es-ES" altLang="es-MX" sz="2800" b="0">
                <a:latin typeface="Calibri" panose="020F0502020204030204" pitchFamily="34" charset="0"/>
              </a:rPr>
              <a:t>cambian según el tema</a:t>
            </a:r>
          </a:p>
        </p:txBody>
      </p:sp>
      <p:sp>
        <p:nvSpPr>
          <p:cNvPr id="109614" name="Text Box 46">
            <a:extLst>
              <a:ext uri="{FF2B5EF4-FFF2-40B4-BE49-F238E27FC236}">
                <a16:creationId xmlns:a16="http://schemas.microsoft.com/office/drawing/2014/main" id="{653BC2EF-67CB-4868-BA5C-49106D5CA4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62600" y="3505200"/>
            <a:ext cx="3505200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altLang="es-MX" b="0">
                <a:latin typeface="Calibri" panose="020F0502020204030204" pitchFamily="34" charset="0"/>
              </a:rPr>
              <a:t>La supervivencia de un gobierno “B” depende de que A y C no se unan en </a:t>
            </a:r>
            <a:br>
              <a:rPr lang="en-US" altLang="es-MX" b="0">
                <a:latin typeface="Calibri" panose="020F0502020204030204" pitchFamily="34" charset="0"/>
              </a:rPr>
            </a:br>
            <a:r>
              <a:rPr lang="en-US" altLang="es-MX" b="0">
                <a:latin typeface="Calibri" panose="020F0502020204030204" pitchFamily="34" charset="0"/>
              </a:rPr>
              <a:t>su contra...</a:t>
            </a:r>
          </a:p>
        </p:txBody>
      </p:sp>
      <p:sp>
        <p:nvSpPr>
          <p:cNvPr id="109615" name="Line 47">
            <a:extLst>
              <a:ext uri="{FF2B5EF4-FFF2-40B4-BE49-F238E27FC236}">
                <a16:creationId xmlns:a16="http://schemas.microsoft.com/office/drawing/2014/main" id="{70E5D737-C95D-4FF9-8B6C-AF1EE87C7035}"/>
              </a:ext>
            </a:extLst>
          </p:cNvPr>
          <p:cNvSpPr>
            <a:spLocks noChangeShapeType="1"/>
          </p:cNvSpPr>
          <p:nvPr/>
        </p:nvSpPr>
        <p:spPr bwMode="auto">
          <a:xfrm>
            <a:off x="1447800" y="3962400"/>
            <a:ext cx="381000" cy="0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ES"/>
          </a:p>
        </p:txBody>
      </p:sp>
      <p:sp>
        <p:nvSpPr>
          <p:cNvPr id="109616" name="Line 48">
            <a:extLst>
              <a:ext uri="{FF2B5EF4-FFF2-40B4-BE49-F238E27FC236}">
                <a16:creationId xmlns:a16="http://schemas.microsoft.com/office/drawing/2014/main" id="{0713CF45-5C9D-416C-8A2B-0D55F59BB3FE}"/>
              </a:ext>
            </a:extLst>
          </p:cNvPr>
          <p:cNvSpPr>
            <a:spLocks noChangeShapeType="1"/>
          </p:cNvSpPr>
          <p:nvPr/>
        </p:nvSpPr>
        <p:spPr bwMode="auto">
          <a:xfrm>
            <a:off x="1447800" y="4267200"/>
            <a:ext cx="1447800" cy="0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ES"/>
          </a:p>
        </p:txBody>
      </p:sp>
      <p:sp>
        <p:nvSpPr>
          <p:cNvPr id="109618" name="Line 50">
            <a:extLst>
              <a:ext uri="{FF2B5EF4-FFF2-40B4-BE49-F238E27FC236}">
                <a16:creationId xmlns:a16="http://schemas.microsoft.com/office/drawing/2014/main" id="{B2E03738-AA18-46D4-A774-1CBDD555B72D}"/>
              </a:ext>
            </a:extLst>
          </p:cNvPr>
          <p:cNvSpPr>
            <a:spLocks noChangeShapeType="1"/>
          </p:cNvSpPr>
          <p:nvPr/>
        </p:nvSpPr>
        <p:spPr bwMode="auto">
          <a:xfrm>
            <a:off x="2914650" y="4267200"/>
            <a:ext cx="0" cy="1676400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ES"/>
          </a:p>
        </p:txBody>
      </p:sp>
      <p:sp>
        <p:nvSpPr>
          <p:cNvPr id="109619" name="Line 51">
            <a:extLst>
              <a:ext uri="{FF2B5EF4-FFF2-40B4-BE49-F238E27FC236}">
                <a16:creationId xmlns:a16="http://schemas.microsoft.com/office/drawing/2014/main" id="{D355D9DF-5DA8-4C48-AA47-DFBB8AFC9F77}"/>
              </a:ext>
            </a:extLst>
          </p:cNvPr>
          <p:cNvSpPr>
            <a:spLocks noChangeShapeType="1"/>
          </p:cNvSpPr>
          <p:nvPr/>
        </p:nvSpPr>
        <p:spPr bwMode="auto">
          <a:xfrm>
            <a:off x="3200400" y="5638800"/>
            <a:ext cx="0" cy="304800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ES"/>
          </a:p>
        </p:txBody>
      </p:sp>
      <p:sp>
        <p:nvSpPr>
          <p:cNvPr id="109605" name="Oval 37">
            <a:extLst>
              <a:ext uri="{FF2B5EF4-FFF2-40B4-BE49-F238E27FC236}">
                <a16:creationId xmlns:a16="http://schemas.microsoft.com/office/drawing/2014/main" id="{189C0365-EF7B-41FD-B1FF-6B8856B17E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09750" y="3924300"/>
            <a:ext cx="76200" cy="76200"/>
          </a:xfrm>
          <a:prstGeom prst="ellipse">
            <a:avLst/>
          </a:prstGeom>
          <a:solidFill>
            <a:srgbClr val="008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MX" altLang="es-MX"/>
          </a:p>
        </p:txBody>
      </p:sp>
      <p:sp>
        <p:nvSpPr>
          <p:cNvPr id="109611" name="Oval 43">
            <a:extLst>
              <a:ext uri="{FF2B5EF4-FFF2-40B4-BE49-F238E27FC236}">
                <a16:creationId xmlns:a16="http://schemas.microsoft.com/office/drawing/2014/main" id="{14F6C450-BF10-4819-94A1-0E5254FAC3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62300" y="5600700"/>
            <a:ext cx="76200" cy="76200"/>
          </a:xfrm>
          <a:prstGeom prst="ellipse">
            <a:avLst/>
          </a:prstGeom>
          <a:solidFill>
            <a:srgbClr val="FFCC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n-US" altLang="es-MX" b="0">
              <a:solidFill>
                <a:srgbClr val="FFCC66"/>
              </a:solidFill>
              <a:latin typeface="Calibri" panose="020F0502020204030204" pitchFamily="34" charset="0"/>
            </a:endParaRPr>
          </a:p>
        </p:txBody>
      </p:sp>
      <p:sp>
        <p:nvSpPr>
          <p:cNvPr id="109622" name="Text Box 54">
            <a:extLst>
              <a:ext uri="{FF2B5EF4-FFF2-40B4-BE49-F238E27FC236}">
                <a16:creationId xmlns:a16="http://schemas.microsoft.com/office/drawing/2014/main" id="{46056D20-5E9D-447C-84A9-27F5048A12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76550" y="1382713"/>
            <a:ext cx="344805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ES" altLang="es-MX" sz="3200" b="0">
                <a:solidFill>
                  <a:srgbClr val="990000"/>
                </a:solidFill>
                <a:latin typeface="Calibri" panose="020F0502020204030204" pitchFamily="34" charset="0"/>
              </a:rPr>
              <a:t>¿cómo subsisten?</a:t>
            </a:r>
            <a:endParaRPr lang="es-ES" altLang="es-MX" sz="3200" b="0" i="1">
              <a:solidFill>
                <a:srgbClr val="990000"/>
              </a:solidFill>
              <a:latin typeface="Calibri" panose="020F0502020204030204" pitchFamily="34" charset="0"/>
            </a:endParaRPr>
          </a:p>
        </p:txBody>
      </p:sp>
      <p:sp>
        <p:nvSpPr>
          <p:cNvPr id="109623" name="Text Box 55">
            <a:extLst>
              <a:ext uri="{FF2B5EF4-FFF2-40B4-BE49-F238E27FC236}">
                <a16:creationId xmlns:a16="http://schemas.microsoft.com/office/drawing/2014/main" id="{A0F8BD5E-C627-426E-9A38-A0E962FF5A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62600" y="4597400"/>
            <a:ext cx="3505200" cy="118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altLang="es-MX" b="0">
                <a:latin typeface="Calibri" panose="020F0502020204030204" pitchFamily="34" charset="0"/>
              </a:rPr>
              <a:t>                     para lo cual </a:t>
            </a:r>
            <a:br>
              <a:rPr lang="en-US" altLang="es-MX" b="0">
                <a:latin typeface="Calibri" panose="020F0502020204030204" pitchFamily="34" charset="0"/>
              </a:rPr>
            </a:br>
            <a:r>
              <a:rPr lang="en-US" altLang="es-MX" b="0">
                <a:latin typeface="Calibri" panose="020F0502020204030204" pitchFamily="34" charset="0"/>
              </a:rPr>
              <a:t>B aprovecha afinidades relativas</a:t>
            </a:r>
          </a:p>
        </p:txBody>
      </p:sp>
      <p:grpSp>
        <p:nvGrpSpPr>
          <p:cNvPr id="3" name="Group 59">
            <a:extLst>
              <a:ext uri="{FF2B5EF4-FFF2-40B4-BE49-F238E27FC236}">
                <a16:creationId xmlns:a16="http://schemas.microsoft.com/office/drawing/2014/main" id="{661C1581-D466-421C-B3F0-328FAC451636}"/>
              </a:ext>
            </a:extLst>
          </p:cNvPr>
          <p:cNvGrpSpPr>
            <a:grpSpLocks/>
          </p:cNvGrpSpPr>
          <p:nvPr/>
        </p:nvGrpSpPr>
        <p:grpSpPr bwMode="auto">
          <a:xfrm>
            <a:off x="304800" y="3810000"/>
            <a:ext cx="990600" cy="581025"/>
            <a:chOff x="96" y="2400"/>
            <a:chExt cx="624" cy="366"/>
          </a:xfrm>
        </p:grpSpPr>
        <p:sp>
          <p:nvSpPr>
            <p:cNvPr id="39962" name="Line 49">
              <a:extLst>
                <a:ext uri="{FF2B5EF4-FFF2-40B4-BE49-F238E27FC236}">
                  <a16:creationId xmlns:a16="http://schemas.microsoft.com/office/drawing/2014/main" id="{CAF77635-B2AE-4E0B-B7AB-80627E4C046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20" y="2496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39963" name="Text Box 56">
              <a:extLst>
                <a:ext uri="{FF2B5EF4-FFF2-40B4-BE49-F238E27FC236}">
                  <a16:creationId xmlns:a16="http://schemas.microsoft.com/office/drawing/2014/main" id="{9F9B3712-DA2F-4BE7-8102-32C08C6AB53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6" y="2400"/>
              <a:ext cx="624" cy="3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 sz="1600" b="0">
                  <a:latin typeface="Calibri" panose="020F0502020204030204" pitchFamily="34" charset="0"/>
                </a:rPr>
                <a:t>afinidad con A</a:t>
              </a:r>
            </a:p>
          </p:txBody>
        </p:sp>
      </p:grpSp>
      <p:grpSp>
        <p:nvGrpSpPr>
          <p:cNvPr id="4" name="Group 58">
            <a:extLst>
              <a:ext uri="{FF2B5EF4-FFF2-40B4-BE49-F238E27FC236}">
                <a16:creationId xmlns:a16="http://schemas.microsoft.com/office/drawing/2014/main" id="{7CB40D3B-A282-41AA-8716-3A61B02371E6}"/>
              </a:ext>
            </a:extLst>
          </p:cNvPr>
          <p:cNvGrpSpPr>
            <a:grpSpLocks/>
          </p:cNvGrpSpPr>
          <p:nvPr/>
        </p:nvGrpSpPr>
        <p:grpSpPr bwMode="auto">
          <a:xfrm>
            <a:off x="2311400" y="6045200"/>
            <a:ext cx="1574800" cy="336550"/>
            <a:chOff x="1456" y="3808"/>
            <a:chExt cx="992" cy="212"/>
          </a:xfrm>
        </p:grpSpPr>
        <p:sp>
          <p:nvSpPr>
            <p:cNvPr id="39960" name="Line 52">
              <a:extLst>
                <a:ext uri="{FF2B5EF4-FFF2-40B4-BE49-F238E27FC236}">
                  <a16:creationId xmlns:a16="http://schemas.microsoft.com/office/drawing/2014/main" id="{49DBC76B-CAE4-4A4E-A070-6E524739592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48" y="3808"/>
              <a:ext cx="19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39961" name="Text Box 57">
              <a:extLst>
                <a:ext uri="{FF2B5EF4-FFF2-40B4-BE49-F238E27FC236}">
                  <a16:creationId xmlns:a16="http://schemas.microsoft.com/office/drawing/2014/main" id="{E7E07565-7713-4DC1-BB20-08947F88453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56" y="3808"/>
              <a:ext cx="99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 sz="1600" b="0">
                  <a:latin typeface="Calibri" panose="020F0502020204030204" pitchFamily="34" charset="0"/>
                </a:rPr>
                <a:t>afinidad con C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9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9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14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9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19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9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96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96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9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9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6" presetID="16" presetClass="entr" presetSubtype="2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38" dur="500"/>
                                        <p:tgtEl>
                                          <p:spTgt spid="1096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9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43" presetID="16" presetClass="entr" presetSubtype="2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45" dur="500"/>
                                        <p:tgtEl>
                                          <p:spTgt spid="1096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4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9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50" presetID="16" presetClass="entr" presetSubtype="2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52" dur="500"/>
                                        <p:tgtEl>
                                          <p:spTgt spid="1096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1096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1096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4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096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096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096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096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71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096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096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096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1096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78" presetID="17" presetClass="entr" presetSubtype="1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1096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1096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1096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1096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 nodeType="afterGroup">
                            <p:stCondLst>
                              <p:cond delay="2400"/>
                            </p:stCondLst>
                            <p:childTnLst>
                              <p:par>
                                <p:cTn id="85" presetID="17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1096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1096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1096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1096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 nodeType="afterGroup">
                            <p:stCondLst>
                              <p:cond delay="2900"/>
                            </p:stCondLst>
                            <p:childTnLst>
                              <p:par>
                                <p:cTn id="9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 nodeType="afterGroup">
                            <p:stCondLst>
                              <p:cond delay="3400"/>
                            </p:stCondLst>
                            <p:childTnLst>
                              <p:par>
                                <p:cTn id="9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573" grpId="0" autoUpdateAnimBg="0"/>
      <p:bldP spid="109574" grpId="0" autoUpdateAnimBg="0"/>
      <p:bldP spid="109575" grpId="0" animBg="1"/>
      <p:bldP spid="109606" grpId="0" autoUpdateAnimBg="0"/>
      <p:bldP spid="109608" grpId="0" animBg="1"/>
      <p:bldP spid="109609" grpId="0" autoUpdateAnimBg="0"/>
      <p:bldP spid="109612" grpId="0" autoUpdateAnimBg="0"/>
      <p:bldP spid="109613" grpId="0" autoUpdateAnimBg="0"/>
      <p:bldP spid="109614" grpId="0" autoUpdateAnimBg="0"/>
      <p:bldP spid="109605" grpId="0" animBg="1"/>
      <p:bldP spid="109611" grpId="0" animBg="1" autoUpdateAnimBg="0"/>
      <p:bldP spid="109622" grpId="0" autoUpdateAnimBg="0"/>
      <p:bldP spid="109623" grpId="0" autoUpdateAnimBg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ext Box 25">
            <a:extLst>
              <a:ext uri="{FF2B5EF4-FFF2-40B4-BE49-F238E27FC236}">
                <a16:creationId xmlns:a16="http://schemas.microsoft.com/office/drawing/2014/main" id="{020CAC36-EABF-4981-940D-0ECB8093AD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189038"/>
            <a:ext cx="8382000" cy="1554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b="0">
                <a:solidFill>
                  <a:srgbClr val="990000"/>
                </a:solidFill>
                <a:latin typeface="Calibri" panose="020F0502020204030204" pitchFamily="34" charset="0"/>
              </a:rPr>
              <a:t>4)</a:t>
            </a:r>
            <a:r>
              <a:rPr lang="es-MX" altLang="es-MX" sz="3200" b="0">
                <a:latin typeface="Calibri" panose="020F0502020204030204" pitchFamily="34" charset="0"/>
              </a:rPr>
              <a:t> El gobierno envía iniciativas al parlamento </a:t>
            </a:r>
            <a:br>
              <a:rPr lang="es-MX" altLang="es-MX" sz="3200" b="0">
                <a:latin typeface="Calibri" panose="020F0502020204030204" pitchFamily="34" charset="0"/>
              </a:rPr>
            </a:br>
            <a:r>
              <a:rPr lang="es-MX" altLang="es-MX" sz="3200" b="0">
                <a:latin typeface="Calibri" panose="020F0502020204030204" pitchFamily="34" charset="0"/>
              </a:rPr>
              <a:t>    (para que su coalición las apruebe) y ejecuta </a:t>
            </a:r>
            <a:br>
              <a:rPr lang="es-MX" altLang="es-MX" sz="3200" b="0">
                <a:latin typeface="Calibri" panose="020F0502020204030204" pitchFamily="34" charset="0"/>
              </a:rPr>
            </a:br>
            <a:r>
              <a:rPr lang="es-MX" altLang="es-MX" sz="3200" b="0">
                <a:latin typeface="Calibri" panose="020F0502020204030204" pitchFamily="34" charset="0"/>
              </a:rPr>
              <a:t>    los programas de gobierno</a:t>
            </a:r>
            <a:endParaRPr lang="es-ES" altLang="es-MX" sz="3200" b="0">
              <a:latin typeface="Calibri" panose="020F0502020204030204" pitchFamily="34" charset="0"/>
            </a:endParaRPr>
          </a:p>
        </p:txBody>
      </p:sp>
      <p:sp>
        <p:nvSpPr>
          <p:cNvPr id="40963" name="Text Box 26">
            <a:extLst>
              <a:ext uri="{FF2B5EF4-FFF2-40B4-BE49-F238E27FC236}">
                <a16:creationId xmlns:a16="http://schemas.microsoft.com/office/drawing/2014/main" id="{A2A7B878-A1EF-4BD8-8A38-AFBF1A2DDF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3250" y="304800"/>
            <a:ext cx="79311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 b="0">
                <a:latin typeface="Calibri" panose="020F0502020204030204" pitchFamily="34" charset="0"/>
              </a:rPr>
              <a:t>La secuencia de un régimen parlamentario (3)</a:t>
            </a:r>
            <a:endParaRPr lang="es-ES" altLang="es-MX" sz="3200" b="0">
              <a:latin typeface="Calibri" panose="020F0502020204030204" pitchFamily="34" charset="0"/>
            </a:endParaRPr>
          </a:p>
        </p:txBody>
      </p:sp>
      <p:sp>
        <p:nvSpPr>
          <p:cNvPr id="112667" name="Text Box 27">
            <a:extLst>
              <a:ext uri="{FF2B5EF4-FFF2-40B4-BE49-F238E27FC236}">
                <a16:creationId xmlns:a16="http://schemas.microsoft.com/office/drawing/2014/main" id="{BCC28734-4FE1-4512-A02E-BF7A53D229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3124200"/>
            <a:ext cx="809625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b="0">
                <a:latin typeface="Calibri" panose="020F0502020204030204" pitchFamily="34" charset="0"/>
              </a:rPr>
              <a:t>¿Quién ejerce una mayor influencia, el gobierno o sus </a:t>
            </a:r>
            <a:r>
              <a:rPr lang="es-MX" altLang="es-MX" sz="3200" b="0" i="1">
                <a:latin typeface="Calibri" panose="020F0502020204030204" pitchFamily="34" charset="0"/>
              </a:rPr>
              <a:t>backbenchers</a:t>
            </a:r>
            <a:r>
              <a:rPr lang="es-MX" altLang="es-MX" sz="3200" b="0">
                <a:latin typeface="Calibri" panose="020F0502020204030204" pitchFamily="34" charset="0"/>
              </a:rPr>
              <a:t>? </a:t>
            </a:r>
            <a:endParaRPr lang="es-ES" altLang="es-MX" sz="3200" b="0">
              <a:latin typeface="Calibri" panose="020F0502020204030204" pitchFamily="34" charset="0"/>
            </a:endParaRPr>
          </a:p>
        </p:txBody>
      </p:sp>
      <p:sp>
        <p:nvSpPr>
          <p:cNvPr id="112668" name="Text Box 28">
            <a:extLst>
              <a:ext uri="{FF2B5EF4-FFF2-40B4-BE49-F238E27FC236}">
                <a16:creationId xmlns:a16="http://schemas.microsoft.com/office/drawing/2014/main" id="{B48F33F0-FD1F-47A3-9CB4-3F3618D85F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4511675"/>
            <a:ext cx="8096250" cy="2041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b="0">
                <a:latin typeface="Calibri" panose="020F0502020204030204" pitchFamily="34" charset="0"/>
              </a:rPr>
              <a:t>Interdependencia: el gobierno no puede ir siempre en contra de los </a:t>
            </a:r>
            <a:r>
              <a:rPr lang="es-MX" altLang="es-MX" sz="3200" b="0" i="1">
                <a:latin typeface="Calibri" panose="020F0502020204030204" pitchFamily="34" charset="0"/>
              </a:rPr>
              <a:t>backbenchers</a:t>
            </a:r>
            <a:r>
              <a:rPr lang="es-MX" altLang="es-MX" sz="3200" b="0">
                <a:latin typeface="Calibri" panose="020F0502020204030204" pitchFamily="34" charset="0"/>
              </a:rPr>
              <a:t> (ver 5), </a:t>
            </a:r>
            <a:br>
              <a:rPr lang="es-MX" altLang="es-MX" sz="3200" b="0">
                <a:latin typeface="Calibri" panose="020F0502020204030204" pitchFamily="34" charset="0"/>
              </a:rPr>
            </a:br>
            <a:r>
              <a:rPr lang="es-MX" altLang="es-MX" sz="3200" b="0">
                <a:latin typeface="Calibri" panose="020F0502020204030204" pitchFamily="34" charset="0"/>
              </a:rPr>
              <a:t>pero puede asociar medidas difíciles a votos de censura para “chantajear” a la coalición</a:t>
            </a:r>
            <a:endParaRPr lang="es-ES" altLang="es-MX" sz="3200" b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67" grpId="0" autoUpdateAnimBg="0"/>
      <p:bldP spid="112668" grpId="0" autoUpdateAnimBg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ext Box 2">
            <a:extLst>
              <a:ext uri="{FF2B5EF4-FFF2-40B4-BE49-F238E27FC236}">
                <a16:creationId xmlns:a16="http://schemas.microsoft.com/office/drawing/2014/main" id="{C2EA8E94-D4BB-4B64-97C1-6B037F64BB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189038"/>
            <a:ext cx="83820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b="0">
                <a:solidFill>
                  <a:srgbClr val="990000"/>
                </a:solidFill>
                <a:latin typeface="Calibri" panose="020F0502020204030204" pitchFamily="34" charset="0"/>
              </a:rPr>
              <a:t>5)</a:t>
            </a:r>
            <a:r>
              <a:rPr lang="es-MX" altLang="es-MX" sz="3200" b="0">
                <a:latin typeface="Calibri" panose="020F0502020204030204" pitchFamily="34" charset="0"/>
              </a:rPr>
              <a:t> El gobierno sobrevive mientras una mayoría </a:t>
            </a:r>
            <a:br>
              <a:rPr lang="es-MX" altLang="es-MX" sz="3200" b="0">
                <a:latin typeface="Calibri" panose="020F0502020204030204" pitchFamily="34" charset="0"/>
              </a:rPr>
            </a:br>
            <a:r>
              <a:rPr lang="es-MX" altLang="es-MX" sz="3200" b="0">
                <a:latin typeface="Calibri" panose="020F0502020204030204" pitchFamily="34" charset="0"/>
              </a:rPr>
              <a:t>    no lo censure (inglés: </a:t>
            </a:r>
            <a:r>
              <a:rPr lang="es-MX" altLang="es-MX" sz="3200" b="0" i="1">
                <a:latin typeface="Calibri" panose="020F0502020204030204" pitchFamily="34" charset="0"/>
              </a:rPr>
              <a:t>no-confidence vote</a:t>
            </a:r>
            <a:r>
              <a:rPr lang="es-MX" altLang="es-MX" sz="3200" b="0">
                <a:latin typeface="Calibri" panose="020F0502020204030204" pitchFamily="34" charset="0"/>
              </a:rPr>
              <a:t>)</a:t>
            </a:r>
            <a:endParaRPr lang="es-ES" altLang="es-MX" sz="3200" b="0">
              <a:latin typeface="Calibri" panose="020F0502020204030204" pitchFamily="34" charset="0"/>
            </a:endParaRPr>
          </a:p>
        </p:txBody>
      </p:sp>
      <p:sp>
        <p:nvSpPr>
          <p:cNvPr id="41987" name="Text Box 3">
            <a:extLst>
              <a:ext uri="{FF2B5EF4-FFF2-40B4-BE49-F238E27FC236}">
                <a16:creationId xmlns:a16="http://schemas.microsoft.com/office/drawing/2014/main" id="{9A0A623A-C4B4-4D50-A124-01C24A5808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304800"/>
            <a:ext cx="79184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 b="0">
                <a:latin typeface="Calibri" panose="020F0502020204030204" pitchFamily="34" charset="0"/>
              </a:rPr>
              <a:t>La secuencia de un régimen parlamentario (4)</a:t>
            </a:r>
            <a:endParaRPr lang="es-ES" altLang="es-MX" sz="3200" b="0">
              <a:latin typeface="Calibri" panose="020F0502020204030204" pitchFamily="34" charset="0"/>
            </a:endParaRPr>
          </a:p>
        </p:txBody>
      </p:sp>
      <p:sp>
        <p:nvSpPr>
          <p:cNvPr id="114692" name="Text Box 4">
            <a:extLst>
              <a:ext uri="{FF2B5EF4-FFF2-40B4-BE49-F238E27FC236}">
                <a16:creationId xmlns:a16="http://schemas.microsoft.com/office/drawing/2014/main" id="{8194F6A9-4360-4E5E-B4E5-B5181A0047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2438400"/>
            <a:ext cx="809625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b="0">
                <a:latin typeface="Calibri" panose="020F0502020204030204" pitchFamily="34" charset="0"/>
              </a:rPr>
              <a:t>¿Por qué cae prematuramente un gobierno? ¿Qué factores que desestabilizan el acuerdo de los socios?</a:t>
            </a:r>
            <a:endParaRPr lang="es-ES" altLang="es-MX" sz="3200" b="0">
              <a:latin typeface="Calibri" panose="020F0502020204030204" pitchFamily="34" charset="0"/>
            </a:endParaRPr>
          </a:p>
        </p:txBody>
      </p:sp>
      <p:sp>
        <p:nvSpPr>
          <p:cNvPr id="114693" name="Text Box 5">
            <a:extLst>
              <a:ext uri="{FF2B5EF4-FFF2-40B4-BE49-F238E27FC236}">
                <a16:creationId xmlns:a16="http://schemas.microsoft.com/office/drawing/2014/main" id="{BB630EC5-758B-4E46-B9E5-CA324FE2B1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6750" y="4572000"/>
            <a:ext cx="809625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b="0">
                <a:latin typeface="Calibri" panose="020F0502020204030204" pitchFamily="34" charset="0"/>
              </a:rPr>
              <a:t>Lupia+Strom: cercanía electoral y </a:t>
            </a:r>
            <a:r>
              <a:rPr lang="es-MX" altLang="es-MX" sz="3200" b="0" i="1">
                <a:latin typeface="Calibri" panose="020F0502020204030204" pitchFamily="34" charset="0"/>
              </a:rPr>
              <a:t>shocks</a:t>
            </a:r>
            <a:r>
              <a:rPr lang="es-MX" altLang="es-MX" sz="3200" b="0">
                <a:latin typeface="Calibri" panose="020F0502020204030204" pitchFamily="34" charset="0"/>
              </a:rPr>
              <a:t> corroen el cemento de las coaliciones</a:t>
            </a:r>
            <a:endParaRPr lang="es-ES" altLang="es-MX" sz="3200" b="0">
              <a:latin typeface="Calibri" panose="020F0502020204030204" pitchFamily="34" charset="0"/>
            </a:endParaRPr>
          </a:p>
        </p:txBody>
      </p:sp>
      <p:sp>
        <p:nvSpPr>
          <p:cNvPr id="6" name="5 CuadroTexto">
            <a:extLst>
              <a:ext uri="{FF2B5EF4-FFF2-40B4-BE49-F238E27FC236}">
                <a16:creationId xmlns:a16="http://schemas.microsoft.com/office/drawing/2014/main" id="{CAE9E6AD-E37B-457F-B688-0681D2290DD1}"/>
              </a:ext>
            </a:extLst>
          </p:cNvPr>
          <p:cNvSpPr txBox="1"/>
          <p:nvPr/>
        </p:nvSpPr>
        <p:spPr>
          <a:xfrm>
            <a:off x="539750" y="2492375"/>
            <a:ext cx="7993063" cy="157003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s-MX" sz="3200" b="0" dirty="0">
                <a:latin typeface="Calibri" pitchFamily="34" charset="0"/>
              </a:rPr>
              <a:t>King </a:t>
            </a:r>
            <a:r>
              <a:rPr lang="es-MX" sz="3200" b="0" i="1" dirty="0">
                <a:latin typeface="Calibri" pitchFamily="34" charset="0"/>
              </a:rPr>
              <a:t>et al</a:t>
            </a:r>
            <a:r>
              <a:rPr lang="es-MX" sz="3200" b="0" dirty="0">
                <a:latin typeface="Calibri" pitchFamily="34" charset="0"/>
              </a:rPr>
              <a:t>.: la obligación constitucional de celebrar elecciones recorta duración esperada del gobierno en U.K. o Canadá a la </a:t>
            </a:r>
            <a:r>
              <a:rPr lang="es-MX" sz="3200" dirty="0">
                <a:latin typeface="Calibri" pitchFamily="34" charset="0"/>
              </a:rPr>
              <a:t>mitad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692" grpId="0" autoUpdateAnimBg="0"/>
      <p:bldP spid="114693" grpId="0" autoUpdateAnimBg="0"/>
      <p:bldP spid="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ext Box 2">
            <a:extLst>
              <a:ext uri="{FF2B5EF4-FFF2-40B4-BE49-F238E27FC236}">
                <a16:creationId xmlns:a16="http://schemas.microsoft.com/office/drawing/2014/main" id="{A50136D3-D1B6-41F8-A160-427A179455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5525" y="304800"/>
            <a:ext cx="70866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 b="0" dirty="0">
                <a:solidFill>
                  <a:schemeClr val="tx2"/>
                </a:solidFill>
                <a:latin typeface="Calibri"/>
                <a:cs typeface="Calibri"/>
              </a:rPr>
              <a:t>Nación tardía que solía ser un mosaico</a:t>
            </a:r>
            <a:endParaRPr lang="es-ES" altLang="es-MX" sz="3200" b="0" dirty="0">
              <a:solidFill>
                <a:schemeClr val="tx2"/>
              </a:solidFill>
              <a:latin typeface="Calibri"/>
              <a:cs typeface="Calibri"/>
            </a:endParaRPr>
          </a:p>
        </p:txBody>
      </p:sp>
      <p:pic>
        <p:nvPicPr>
          <p:cNvPr id="5123" name="Picture 3" descr="C:\Documents and Settings\emagar\Mis documentos\Mis imágenes\map german 1803.jpg">
            <a:extLst>
              <a:ext uri="{FF2B5EF4-FFF2-40B4-BE49-F238E27FC236}">
                <a16:creationId xmlns:a16="http://schemas.microsoft.com/office/drawing/2014/main" id="{874B1329-0D4F-4A85-9B74-36ED5147B8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5550" y="990600"/>
            <a:ext cx="3727450" cy="571500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rgbClr val="80808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4" name="Text Box 4">
            <a:extLst>
              <a:ext uri="{FF2B5EF4-FFF2-40B4-BE49-F238E27FC236}">
                <a16:creationId xmlns:a16="http://schemas.microsoft.com/office/drawing/2014/main" id="{289C4FE6-95E9-474C-8531-82F6FDE6EF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1219200"/>
            <a:ext cx="4800600" cy="157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b="0">
                <a:latin typeface="Calibri" panose="020F0502020204030204" pitchFamily="34" charset="0"/>
              </a:rPr>
              <a:t>c1800, Austria, Prusia, Bavaria + cientos de pequeñas unidades</a:t>
            </a:r>
          </a:p>
        </p:txBody>
      </p:sp>
      <p:sp>
        <p:nvSpPr>
          <p:cNvPr id="94213" name="Text Box 5">
            <a:extLst>
              <a:ext uri="{FF2B5EF4-FFF2-40B4-BE49-F238E27FC236}">
                <a16:creationId xmlns:a16="http://schemas.microsoft.com/office/drawing/2014/main" id="{1CC8C4E5-92BA-4CC9-A3D0-CB992857E2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3106738"/>
            <a:ext cx="4648200" cy="2554287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b="0">
                <a:latin typeface="Calibri" panose="020F0502020204030204" pitchFamily="34" charset="0"/>
              </a:rPr>
              <a:t>División </a:t>
            </a:r>
            <a:br>
              <a:rPr lang="es-MX" altLang="es-MX" sz="3200" b="0">
                <a:latin typeface="Calibri" panose="020F0502020204030204" pitchFamily="34" charset="0"/>
              </a:rPr>
            </a:br>
            <a:r>
              <a:rPr lang="es-MX" altLang="es-MX" sz="3200" b="0">
                <a:latin typeface="Calibri" panose="020F0502020204030204" pitchFamily="34" charset="0"/>
              </a:rPr>
              <a:t>--&gt; mayor carga fiscal de Roma  (Lutero)</a:t>
            </a:r>
            <a:br>
              <a:rPr lang="es-MX" altLang="es-MX" sz="3200" b="0">
                <a:latin typeface="Calibri" panose="020F0502020204030204" pitchFamily="34" charset="0"/>
              </a:rPr>
            </a:br>
            <a:r>
              <a:rPr lang="es-MX" altLang="es-MX" sz="3200" b="0">
                <a:latin typeface="Calibri" panose="020F0502020204030204" pitchFamily="34" charset="0"/>
              </a:rPr>
              <a:t>--&gt; claras desventajas frente a Estados-nación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213" grpId="0" animBg="1" autoUpdateAnimBg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ext Box 2">
            <a:extLst>
              <a:ext uri="{FF2B5EF4-FFF2-40B4-BE49-F238E27FC236}">
                <a16:creationId xmlns:a16="http://schemas.microsoft.com/office/drawing/2014/main" id="{2C09D9FD-EB78-45E1-8713-0BA11C5B1E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650" y="304800"/>
            <a:ext cx="76263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 b="0">
                <a:latin typeface="Calibri" panose="020F0502020204030204" pitchFamily="34" charset="0"/>
              </a:rPr>
              <a:t>La formación de alianzas poselectorales</a:t>
            </a:r>
            <a:endParaRPr lang="es-ES" altLang="es-MX" sz="3200" b="0">
              <a:latin typeface="Calibri" panose="020F0502020204030204" pitchFamily="34" charset="0"/>
            </a:endParaRPr>
          </a:p>
        </p:txBody>
      </p:sp>
      <p:sp>
        <p:nvSpPr>
          <p:cNvPr id="43011" name="Text Box 3">
            <a:extLst>
              <a:ext uri="{FF2B5EF4-FFF2-40B4-BE49-F238E27FC236}">
                <a16:creationId xmlns:a16="http://schemas.microsoft.com/office/drawing/2014/main" id="{B2E98598-219D-40FB-9DBE-31255949F4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189038"/>
            <a:ext cx="83820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b="0">
                <a:latin typeface="Calibri" panose="020F0502020204030204" pitchFamily="34" charset="0"/>
              </a:rPr>
              <a:t>Tras conocer la partición de escaños, ¿cómo predecir qué coalición se formará? </a:t>
            </a:r>
            <a:endParaRPr lang="es-ES" altLang="es-MX" sz="3200" b="0">
              <a:latin typeface="Calibri" panose="020F0502020204030204" pitchFamily="34" charset="0"/>
            </a:endParaRPr>
          </a:p>
        </p:txBody>
      </p:sp>
      <p:graphicFrame>
        <p:nvGraphicFramePr>
          <p:cNvPr id="116747" name="Object 11">
            <a:extLst>
              <a:ext uri="{FF2B5EF4-FFF2-40B4-BE49-F238E27FC236}">
                <a16:creationId xmlns:a16="http://schemas.microsoft.com/office/drawing/2014/main" id="{14E33299-535E-4DB9-9BD6-B613CD193AD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04800" y="2667000"/>
          <a:ext cx="3695700" cy="297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273" name="Gráfico" r:id="rId3" imgW="3696119" imgH="2972257" progId="Excel.Chart.8">
                  <p:embed/>
                </p:oleObj>
              </mc:Choice>
              <mc:Fallback>
                <p:oleObj name="Gráfico" r:id="rId3" imgW="3696119" imgH="2972257" progId="Excel.Chart.8">
                  <p:embed/>
                  <p:pic>
                    <p:nvPicPr>
                      <p:cNvPr id="116747" name="Object 11">
                        <a:extLst>
                          <a:ext uri="{FF2B5EF4-FFF2-40B4-BE49-F238E27FC236}">
                            <a16:creationId xmlns:a16="http://schemas.microsoft.com/office/drawing/2014/main" id="{14E33299-535E-4DB9-9BD6-B613CD193AD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" y="2667000"/>
                        <a:ext cx="3695700" cy="297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40">
            <a:extLst>
              <a:ext uri="{FF2B5EF4-FFF2-40B4-BE49-F238E27FC236}">
                <a16:creationId xmlns:a16="http://schemas.microsoft.com/office/drawing/2014/main" id="{CB540FB7-1576-42CE-BEB0-7CEB6E16E721}"/>
              </a:ext>
            </a:extLst>
          </p:cNvPr>
          <p:cNvGrpSpPr>
            <a:grpSpLocks/>
          </p:cNvGrpSpPr>
          <p:nvPr/>
        </p:nvGrpSpPr>
        <p:grpSpPr bwMode="auto">
          <a:xfrm>
            <a:off x="4229100" y="2362200"/>
            <a:ext cx="1143000" cy="1539875"/>
            <a:chOff x="2664" y="1488"/>
            <a:chExt cx="720" cy="970"/>
          </a:xfrm>
        </p:grpSpPr>
        <p:grpSp>
          <p:nvGrpSpPr>
            <p:cNvPr id="43039" name="Group 30">
              <a:extLst>
                <a:ext uri="{FF2B5EF4-FFF2-40B4-BE49-F238E27FC236}">
                  <a16:creationId xmlns:a16="http://schemas.microsoft.com/office/drawing/2014/main" id="{B45F1479-DFBA-40CA-9139-45A429BA4E4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88" y="1728"/>
              <a:ext cx="672" cy="730"/>
              <a:chOff x="2688" y="1728"/>
              <a:chExt cx="672" cy="730"/>
            </a:xfrm>
          </p:grpSpPr>
          <p:sp>
            <p:nvSpPr>
              <p:cNvPr id="43041" name="Text Box 19">
                <a:extLst>
                  <a:ext uri="{FF2B5EF4-FFF2-40B4-BE49-F238E27FC236}">
                    <a16:creationId xmlns:a16="http://schemas.microsoft.com/office/drawing/2014/main" id="{5BC0C4E0-F825-4C15-97A8-4F857937CF3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688" y="1728"/>
                <a:ext cx="672" cy="250"/>
              </a:xfrm>
              <a:prstGeom prst="rect">
                <a:avLst/>
              </a:prstGeom>
              <a:solidFill>
                <a:srgbClr val="CC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s-MX" altLang="es-MX" sz="2000" b="0">
                    <a:latin typeface="Calibri" panose="020F0502020204030204" pitchFamily="34" charset="0"/>
                  </a:rPr>
                  <a:t>spd</a:t>
                </a:r>
                <a:endParaRPr lang="es-ES" altLang="es-MX" sz="2000" b="0">
                  <a:latin typeface="Calibri" panose="020F0502020204030204" pitchFamily="34" charset="0"/>
                </a:endParaRPr>
              </a:p>
            </p:txBody>
          </p:sp>
          <p:sp>
            <p:nvSpPr>
              <p:cNvPr id="43042" name="Text Box 20">
                <a:extLst>
                  <a:ext uri="{FF2B5EF4-FFF2-40B4-BE49-F238E27FC236}">
                    <a16:creationId xmlns:a16="http://schemas.microsoft.com/office/drawing/2014/main" id="{F5A6B455-1B5A-4D71-9156-225619592B4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688" y="1968"/>
                <a:ext cx="672" cy="250"/>
              </a:xfrm>
              <a:prstGeom prst="rect">
                <a:avLst/>
              </a:prstGeom>
              <a:solidFill>
                <a:srgbClr val="008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s-MX" altLang="es-MX" sz="2000" b="0">
                    <a:latin typeface="Calibri" panose="020F0502020204030204" pitchFamily="34" charset="0"/>
                  </a:rPr>
                  <a:t>grüne</a:t>
                </a:r>
                <a:endParaRPr lang="es-ES" altLang="es-MX" sz="2000" b="0">
                  <a:latin typeface="Calibri" panose="020F0502020204030204" pitchFamily="34" charset="0"/>
                </a:endParaRPr>
              </a:p>
            </p:txBody>
          </p:sp>
          <p:sp>
            <p:nvSpPr>
              <p:cNvPr id="43043" name="Text Box 21">
                <a:extLst>
                  <a:ext uri="{FF2B5EF4-FFF2-40B4-BE49-F238E27FC236}">
                    <a16:creationId xmlns:a16="http://schemas.microsoft.com/office/drawing/2014/main" id="{9DD725C9-D24E-479B-96A7-AC63D1CB061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688" y="2208"/>
                <a:ext cx="672" cy="250"/>
              </a:xfrm>
              <a:prstGeom prst="rect">
                <a:avLst/>
              </a:prstGeom>
              <a:solidFill>
                <a:srgbClr val="00FF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s-MX" altLang="es-MX" sz="2000" b="0">
                    <a:latin typeface="Calibri" panose="020F0502020204030204" pitchFamily="34" charset="0"/>
                  </a:rPr>
                  <a:t>linke</a:t>
                </a:r>
                <a:endParaRPr lang="es-ES" altLang="es-MX" sz="2000" b="0">
                  <a:latin typeface="Calibri" panose="020F0502020204030204" pitchFamily="34" charset="0"/>
                </a:endParaRPr>
              </a:p>
            </p:txBody>
          </p:sp>
        </p:grpSp>
        <p:sp>
          <p:nvSpPr>
            <p:cNvPr id="43040" name="Text Box 35">
              <a:extLst>
                <a:ext uri="{FF2B5EF4-FFF2-40B4-BE49-F238E27FC236}">
                  <a16:creationId xmlns:a16="http://schemas.microsoft.com/office/drawing/2014/main" id="{224767FF-7AF0-477C-803D-D219A028579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64" y="1488"/>
              <a:ext cx="720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s-MX" altLang="es-MX" sz="2000" b="0" i="1">
                  <a:latin typeface="Calibri" panose="020F0502020204030204" pitchFamily="34" charset="0"/>
                </a:rPr>
                <a:t>izquierda</a:t>
              </a:r>
              <a:endParaRPr lang="es-ES" altLang="es-MX" sz="2000" b="0" i="1">
                <a:latin typeface="Calibri" panose="020F0502020204030204" pitchFamily="34" charset="0"/>
              </a:endParaRPr>
            </a:p>
          </p:txBody>
        </p:sp>
      </p:grpSp>
      <p:grpSp>
        <p:nvGrpSpPr>
          <p:cNvPr id="4" name="Group 41">
            <a:extLst>
              <a:ext uri="{FF2B5EF4-FFF2-40B4-BE49-F238E27FC236}">
                <a16:creationId xmlns:a16="http://schemas.microsoft.com/office/drawing/2014/main" id="{04AFA7D6-A74A-4B85-AE93-82080CDB095E}"/>
              </a:ext>
            </a:extLst>
          </p:cNvPr>
          <p:cNvGrpSpPr>
            <a:grpSpLocks/>
          </p:cNvGrpSpPr>
          <p:nvPr/>
        </p:nvGrpSpPr>
        <p:grpSpPr bwMode="auto">
          <a:xfrm>
            <a:off x="5562600" y="2362200"/>
            <a:ext cx="1447800" cy="1539875"/>
            <a:chOff x="3504" y="1488"/>
            <a:chExt cx="912" cy="970"/>
          </a:xfrm>
        </p:grpSpPr>
        <p:grpSp>
          <p:nvGrpSpPr>
            <p:cNvPr id="43034" name="Group 31">
              <a:extLst>
                <a:ext uri="{FF2B5EF4-FFF2-40B4-BE49-F238E27FC236}">
                  <a16:creationId xmlns:a16="http://schemas.microsoft.com/office/drawing/2014/main" id="{42518891-8BA0-44B4-B6A2-D92D72A4E88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48" y="1728"/>
              <a:ext cx="672" cy="730"/>
              <a:chOff x="3648" y="1728"/>
              <a:chExt cx="672" cy="730"/>
            </a:xfrm>
          </p:grpSpPr>
          <p:sp>
            <p:nvSpPr>
              <p:cNvPr id="43036" name="Text Box 22">
                <a:extLst>
                  <a:ext uri="{FF2B5EF4-FFF2-40B4-BE49-F238E27FC236}">
                    <a16:creationId xmlns:a16="http://schemas.microsoft.com/office/drawing/2014/main" id="{28313545-0F5A-4B48-8905-088ADC4DCE8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648" y="1728"/>
                <a:ext cx="672" cy="250"/>
              </a:xfrm>
              <a:prstGeom prst="rect">
                <a:avLst/>
              </a:prstGeom>
              <a:solidFill>
                <a:srgbClr val="CC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s-MX" altLang="es-MX" sz="2000" b="0">
                    <a:latin typeface="Calibri" panose="020F0502020204030204" pitchFamily="34" charset="0"/>
                  </a:rPr>
                  <a:t>spd</a:t>
                </a:r>
                <a:endParaRPr lang="es-ES" altLang="es-MX" sz="2000" b="0">
                  <a:latin typeface="Calibri" panose="020F0502020204030204" pitchFamily="34" charset="0"/>
                </a:endParaRPr>
              </a:p>
            </p:txBody>
          </p:sp>
          <p:sp>
            <p:nvSpPr>
              <p:cNvPr id="43037" name="Text Box 23">
                <a:extLst>
                  <a:ext uri="{FF2B5EF4-FFF2-40B4-BE49-F238E27FC236}">
                    <a16:creationId xmlns:a16="http://schemas.microsoft.com/office/drawing/2014/main" id="{E65D6951-49AA-46FB-B1E0-14722B9E262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648" y="1968"/>
                <a:ext cx="672" cy="25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s-MX" altLang="es-MX" sz="2000" b="0">
                    <a:latin typeface="Calibri" panose="020F0502020204030204" pitchFamily="34" charset="0"/>
                  </a:rPr>
                  <a:t>fdp</a:t>
                </a:r>
                <a:endParaRPr lang="es-ES" altLang="es-MX" sz="2000" b="0">
                  <a:latin typeface="Calibri" panose="020F0502020204030204" pitchFamily="34" charset="0"/>
                </a:endParaRPr>
              </a:p>
            </p:txBody>
          </p:sp>
          <p:sp>
            <p:nvSpPr>
              <p:cNvPr id="43038" name="Text Box 24">
                <a:extLst>
                  <a:ext uri="{FF2B5EF4-FFF2-40B4-BE49-F238E27FC236}">
                    <a16:creationId xmlns:a16="http://schemas.microsoft.com/office/drawing/2014/main" id="{80EAF73B-7CE1-4B62-8D4D-373D94E4DF8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648" y="2208"/>
                <a:ext cx="672" cy="250"/>
              </a:xfrm>
              <a:prstGeom prst="rect">
                <a:avLst/>
              </a:prstGeom>
              <a:solidFill>
                <a:srgbClr val="008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s-MX" altLang="es-MX" sz="2000" b="0">
                    <a:latin typeface="Calibri" panose="020F0502020204030204" pitchFamily="34" charset="0"/>
                  </a:rPr>
                  <a:t>grüne</a:t>
                </a:r>
                <a:endParaRPr lang="es-ES" altLang="es-MX" sz="2000" b="0">
                  <a:latin typeface="Calibri" panose="020F0502020204030204" pitchFamily="34" charset="0"/>
                </a:endParaRPr>
              </a:p>
            </p:txBody>
          </p:sp>
        </p:grpSp>
        <p:sp>
          <p:nvSpPr>
            <p:cNvPr id="43035" name="Text Box 36">
              <a:extLst>
                <a:ext uri="{FF2B5EF4-FFF2-40B4-BE49-F238E27FC236}">
                  <a16:creationId xmlns:a16="http://schemas.microsoft.com/office/drawing/2014/main" id="{844EE993-644E-4E78-AA74-E59A1B7FC22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04" y="1488"/>
              <a:ext cx="912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s-MX" altLang="es-MX" sz="2000" b="0" i="1">
                  <a:latin typeface="Calibri" panose="020F0502020204030204" pitchFamily="34" charset="0"/>
                </a:rPr>
                <a:t>“semáforo”</a:t>
              </a:r>
              <a:endParaRPr lang="es-ES" altLang="es-MX" sz="2000" b="0" i="1">
                <a:latin typeface="Calibri" panose="020F0502020204030204" pitchFamily="34" charset="0"/>
              </a:endParaRPr>
            </a:p>
          </p:txBody>
        </p:sp>
      </p:grpSp>
      <p:grpSp>
        <p:nvGrpSpPr>
          <p:cNvPr id="6" name="Group 42">
            <a:extLst>
              <a:ext uri="{FF2B5EF4-FFF2-40B4-BE49-F238E27FC236}">
                <a16:creationId xmlns:a16="http://schemas.microsoft.com/office/drawing/2014/main" id="{00BFA54D-BD98-4A72-82DC-25BC75488A0F}"/>
              </a:ext>
            </a:extLst>
          </p:cNvPr>
          <p:cNvGrpSpPr>
            <a:grpSpLocks/>
          </p:cNvGrpSpPr>
          <p:nvPr/>
        </p:nvGrpSpPr>
        <p:grpSpPr bwMode="auto">
          <a:xfrm>
            <a:off x="4114800" y="4038600"/>
            <a:ext cx="1447800" cy="1539875"/>
            <a:chOff x="2592" y="2774"/>
            <a:chExt cx="912" cy="970"/>
          </a:xfrm>
        </p:grpSpPr>
        <p:grpSp>
          <p:nvGrpSpPr>
            <p:cNvPr id="43029" name="Group 33">
              <a:extLst>
                <a:ext uri="{FF2B5EF4-FFF2-40B4-BE49-F238E27FC236}">
                  <a16:creationId xmlns:a16="http://schemas.microsoft.com/office/drawing/2014/main" id="{124E3771-2284-4052-BB08-FE47B8782A6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88" y="3014"/>
              <a:ext cx="672" cy="730"/>
              <a:chOff x="3648" y="2630"/>
              <a:chExt cx="672" cy="730"/>
            </a:xfrm>
          </p:grpSpPr>
          <p:sp>
            <p:nvSpPr>
              <p:cNvPr id="43031" name="Text Box 27">
                <a:extLst>
                  <a:ext uri="{FF2B5EF4-FFF2-40B4-BE49-F238E27FC236}">
                    <a16:creationId xmlns:a16="http://schemas.microsoft.com/office/drawing/2014/main" id="{EB1E9AC4-207C-480D-8840-98D2EE4A247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648" y="2630"/>
                <a:ext cx="672" cy="25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s-MX" altLang="es-MX" sz="2000" b="0">
                    <a:solidFill>
                      <a:schemeClr val="bg1"/>
                    </a:solidFill>
                    <a:latin typeface="Calibri" panose="020F0502020204030204" pitchFamily="34" charset="0"/>
                  </a:rPr>
                  <a:t>cdu/csu</a:t>
                </a:r>
                <a:endParaRPr lang="es-ES" altLang="es-MX" sz="2000" b="0">
                  <a:solidFill>
                    <a:schemeClr val="bg1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43032" name="Text Box 28">
                <a:extLst>
                  <a:ext uri="{FF2B5EF4-FFF2-40B4-BE49-F238E27FC236}">
                    <a16:creationId xmlns:a16="http://schemas.microsoft.com/office/drawing/2014/main" id="{6539F73D-B03D-43C4-9489-72CD0BA9F1E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648" y="2870"/>
                <a:ext cx="672" cy="25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s-MX" altLang="es-MX" sz="2000" b="0">
                    <a:latin typeface="Calibri" panose="020F0502020204030204" pitchFamily="34" charset="0"/>
                  </a:rPr>
                  <a:t>fdp</a:t>
                </a:r>
                <a:endParaRPr lang="es-ES" altLang="es-MX" sz="2000" b="0">
                  <a:latin typeface="Calibri" panose="020F0502020204030204" pitchFamily="34" charset="0"/>
                </a:endParaRPr>
              </a:p>
            </p:txBody>
          </p:sp>
          <p:sp>
            <p:nvSpPr>
              <p:cNvPr id="43033" name="Text Box 29">
                <a:extLst>
                  <a:ext uri="{FF2B5EF4-FFF2-40B4-BE49-F238E27FC236}">
                    <a16:creationId xmlns:a16="http://schemas.microsoft.com/office/drawing/2014/main" id="{15E3B31C-8AE4-4723-9427-58B3A13E423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648" y="3110"/>
                <a:ext cx="672" cy="250"/>
              </a:xfrm>
              <a:prstGeom prst="rect">
                <a:avLst/>
              </a:prstGeom>
              <a:solidFill>
                <a:srgbClr val="008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s-MX" altLang="es-MX" sz="2000" b="0">
                    <a:latin typeface="Calibri" panose="020F0502020204030204" pitchFamily="34" charset="0"/>
                  </a:rPr>
                  <a:t>grüne</a:t>
                </a:r>
                <a:endParaRPr lang="es-ES" altLang="es-MX" sz="2000" b="0">
                  <a:latin typeface="Calibri" panose="020F0502020204030204" pitchFamily="34" charset="0"/>
                </a:endParaRPr>
              </a:p>
            </p:txBody>
          </p:sp>
        </p:grpSp>
        <p:sp>
          <p:nvSpPr>
            <p:cNvPr id="43030" name="Text Box 37">
              <a:extLst>
                <a:ext uri="{FF2B5EF4-FFF2-40B4-BE49-F238E27FC236}">
                  <a16:creationId xmlns:a16="http://schemas.microsoft.com/office/drawing/2014/main" id="{1E8FE636-FF71-47D1-9E3F-14EBB7E9C3A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92" y="2774"/>
              <a:ext cx="912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s-MX" altLang="es-MX" sz="2000" b="0" i="1">
                  <a:latin typeface="Calibri" panose="020F0502020204030204" pitchFamily="34" charset="0"/>
                </a:rPr>
                <a:t>“Jamaica”</a:t>
              </a:r>
              <a:endParaRPr lang="es-ES" altLang="es-MX" sz="2000" b="0" i="1">
                <a:latin typeface="Calibri" panose="020F0502020204030204" pitchFamily="34" charset="0"/>
              </a:endParaRPr>
            </a:p>
          </p:txBody>
        </p:sp>
      </p:grpSp>
      <p:grpSp>
        <p:nvGrpSpPr>
          <p:cNvPr id="8" name="Group 43">
            <a:extLst>
              <a:ext uri="{FF2B5EF4-FFF2-40B4-BE49-F238E27FC236}">
                <a16:creationId xmlns:a16="http://schemas.microsoft.com/office/drawing/2014/main" id="{0DD0E8DD-1D4F-458C-A4C9-DC5DE9304C86}"/>
              </a:ext>
            </a:extLst>
          </p:cNvPr>
          <p:cNvGrpSpPr>
            <a:grpSpLocks/>
          </p:cNvGrpSpPr>
          <p:nvPr/>
        </p:nvGrpSpPr>
        <p:grpSpPr bwMode="auto">
          <a:xfrm>
            <a:off x="5562600" y="4191000"/>
            <a:ext cx="1447800" cy="1143000"/>
            <a:chOff x="3504" y="2784"/>
            <a:chExt cx="912" cy="720"/>
          </a:xfrm>
        </p:grpSpPr>
        <p:grpSp>
          <p:nvGrpSpPr>
            <p:cNvPr id="43025" name="Group 32">
              <a:extLst>
                <a:ext uri="{FF2B5EF4-FFF2-40B4-BE49-F238E27FC236}">
                  <a16:creationId xmlns:a16="http://schemas.microsoft.com/office/drawing/2014/main" id="{2DEE1DA5-7056-4ABD-94AA-3967F00CC54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48" y="3014"/>
              <a:ext cx="672" cy="490"/>
              <a:chOff x="2688" y="2630"/>
              <a:chExt cx="672" cy="490"/>
            </a:xfrm>
          </p:grpSpPr>
          <p:sp>
            <p:nvSpPr>
              <p:cNvPr id="43027" name="Text Box 25">
                <a:extLst>
                  <a:ext uri="{FF2B5EF4-FFF2-40B4-BE49-F238E27FC236}">
                    <a16:creationId xmlns:a16="http://schemas.microsoft.com/office/drawing/2014/main" id="{E814C1FC-6804-4D7A-B0EC-A53CD75C7EF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688" y="2630"/>
                <a:ext cx="672" cy="250"/>
              </a:xfrm>
              <a:prstGeom prst="rect">
                <a:avLst/>
              </a:prstGeom>
              <a:solidFill>
                <a:srgbClr val="CC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s-MX" altLang="es-MX" sz="2000" b="0">
                    <a:latin typeface="Calibri" panose="020F0502020204030204" pitchFamily="34" charset="0"/>
                  </a:rPr>
                  <a:t>spd</a:t>
                </a:r>
                <a:endParaRPr lang="es-ES" altLang="es-MX" sz="2000" b="0">
                  <a:latin typeface="Calibri" panose="020F0502020204030204" pitchFamily="34" charset="0"/>
                </a:endParaRPr>
              </a:p>
            </p:txBody>
          </p:sp>
          <p:sp>
            <p:nvSpPr>
              <p:cNvPr id="43028" name="Text Box 26">
                <a:extLst>
                  <a:ext uri="{FF2B5EF4-FFF2-40B4-BE49-F238E27FC236}">
                    <a16:creationId xmlns:a16="http://schemas.microsoft.com/office/drawing/2014/main" id="{6DA236C9-C700-4708-A5B9-514634703FC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688" y="2870"/>
                <a:ext cx="672" cy="25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s-MX" altLang="es-MX" sz="2000" b="0">
                    <a:solidFill>
                      <a:schemeClr val="bg1"/>
                    </a:solidFill>
                    <a:latin typeface="Calibri" panose="020F0502020204030204" pitchFamily="34" charset="0"/>
                  </a:rPr>
                  <a:t>cdu/csu</a:t>
                </a:r>
                <a:endParaRPr lang="es-ES" altLang="es-MX" sz="2000" b="0">
                  <a:solidFill>
                    <a:schemeClr val="bg1"/>
                  </a:solidFill>
                  <a:latin typeface="Calibri" panose="020F0502020204030204" pitchFamily="34" charset="0"/>
                </a:endParaRPr>
              </a:p>
            </p:txBody>
          </p:sp>
        </p:grpSp>
        <p:sp>
          <p:nvSpPr>
            <p:cNvPr id="43026" name="Text Box 38">
              <a:extLst>
                <a:ext uri="{FF2B5EF4-FFF2-40B4-BE49-F238E27FC236}">
                  <a16:creationId xmlns:a16="http://schemas.microsoft.com/office/drawing/2014/main" id="{F4CE5DE2-BCC5-4652-BF37-D3185A2B66B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04" y="2784"/>
              <a:ext cx="912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s-MX" altLang="es-MX" sz="2000" b="0" i="1">
                  <a:latin typeface="Calibri" panose="020F0502020204030204" pitchFamily="34" charset="0"/>
                </a:rPr>
                <a:t>Gran coal.</a:t>
              </a:r>
              <a:endParaRPr lang="es-ES" altLang="es-MX" sz="2000" b="0" i="1">
                <a:latin typeface="Calibri" panose="020F0502020204030204" pitchFamily="34" charset="0"/>
              </a:endParaRPr>
            </a:p>
          </p:txBody>
        </p:sp>
      </p:grpSp>
      <p:grpSp>
        <p:nvGrpSpPr>
          <p:cNvPr id="10" name="Group 44">
            <a:extLst>
              <a:ext uri="{FF2B5EF4-FFF2-40B4-BE49-F238E27FC236}">
                <a16:creationId xmlns:a16="http://schemas.microsoft.com/office/drawing/2014/main" id="{76948750-9B1C-4B4D-9FFA-DE0285BDDF87}"/>
              </a:ext>
            </a:extLst>
          </p:cNvPr>
          <p:cNvGrpSpPr>
            <a:grpSpLocks/>
          </p:cNvGrpSpPr>
          <p:nvPr/>
        </p:nvGrpSpPr>
        <p:grpSpPr bwMode="auto">
          <a:xfrm>
            <a:off x="7162800" y="2286000"/>
            <a:ext cx="1447800" cy="3276600"/>
            <a:chOff x="4512" y="1440"/>
            <a:chExt cx="912" cy="2064"/>
          </a:xfrm>
        </p:grpSpPr>
        <p:grpSp>
          <p:nvGrpSpPr>
            <p:cNvPr id="43018" name="Group 34">
              <a:extLst>
                <a:ext uri="{FF2B5EF4-FFF2-40B4-BE49-F238E27FC236}">
                  <a16:creationId xmlns:a16="http://schemas.microsoft.com/office/drawing/2014/main" id="{2E51A7D2-BDD1-4D04-A6BE-FE1EBD3338B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656" y="1728"/>
              <a:ext cx="672" cy="1776"/>
              <a:chOff x="4800" y="768"/>
              <a:chExt cx="672" cy="1776"/>
            </a:xfrm>
          </p:grpSpPr>
          <p:sp>
            <p:nvSpPr>
              <p:cNvPr id="43020" name="Text Box 12">
                <a:extLst>
                  <a:ext uri="{FF2B5EF4-FFF2-40B4-BE49-F238E27FC236}">
                    <a16:creationId xmlns:a16="http://schemas.microsoft.com/office/drawing/2014/main" id="{6B370752-E73B-4E07-A544-790C0A56015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800" y="768"/>
                <a:ext cx="672" cy="250"/>
              </a:xfrm>
              <a:prstGeom prst="rect">
                <a:avLst/>
              </a:prstGeom>
              <a:solidFill>
                <a:srgbClr val="CC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s-MX" altLang="es-MX" sz="2000" b="0">
                    <a:latin typeface="Calibri" panose="020F0502020204030204" pitchFamily="34" charset="0"/>
                  </a:rPr>
                  <a:t>spd</a:t>
                </a:r>
                <a:endParaRPr lang="es-ES" altLang="es-MX" sz="2000" b="0">
                  <a:latin typeface="Calibri" panose="020F0502020204030204" pitchFamily="34" charset="0"/>
                </a:endParaRPr>
              </a:p>
            </p:txBody>
          </p:sp>
          <p:sp>
            <p:nvSpPr>
              <p:cNvPr id="43021" name="Text Box 15">
                <a:extLst>
                  <a:ext uri="{FF2B5EF4-FFF2-40B4-BE49-F238E27FC236}">
                    <a16:creationId xmlns:a16="http://schemas.microsoft.com/office/drawing/2014/main" id="{4143A969-D563-4B38-AD07-23E0B984458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800" y="1152"/>
                <a:ext cx="672" cy="25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s-MX" altLang="es-MX" sz="2000" b="0">
                    <a:solidFill>
                      <a:schemeClr val="bg1"/>
                    </a:solidFill>
                    <a:latin typeface="Calibri" panose="020F0502020204030204" pitchFamily="34" charset="0"/>
                  </a:rPr>
                  <a:t>cdu/csu</a:t>
                </a:r>
                <a:endParaRPr lang="es-ES" altLang="es-MX" sz="2000" b="0">
                  <a:solidFill>
                    <a:schemeClr val="bg1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43022" name="Text Box 16">
                <a:extLst>
                  <a:ext uri="{FF2B5EF4-FFF2-40B4-BE49-F238E27FC236}">
                    <a16:creationId xmlns:a16="http://schemas.microsoft.com/office/drawing/2014/main" id="{5596F019-C806-4B93-A30D-09B367FA668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800" y="1536"/>
                <a:ext cx="672" cy="25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s-MX" altLang="es-MX" sz="2000" b="0">
                    <a:latin typeface="Calibri" panose="020F0502020204030204" pitchFamily="34" charset="0"/>
                  </a:rPr>
                  <a:t>fdp</a:t>
                </a:r>
                <a:endParaRPr lang="es-ES" altLang="es-MX" sz="2000" b="0">
                  <a:latin typeface="Calibri" panose="020F0502020204030204" pitchFamily="34" charset="0"/>
                </a:endParaRPr>
              </a:p>
            </p:txBody>
          </p:sp>
          <p:sp>
            <p:nvSpPr>
              <p:cNvPr id="43023" name="Text Box 17">
                <a:extLst>
                  <a:ext uri="{FF2B5EF4-FFF2-40B4-BE49-F238E27FC236}">
                    <a16:creationId xmlns:a16="http://schemas.microsoft.com/office/drawing/2014/main" id="{6B1015B5-F5B1-4231-B899-FA74301F84B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800" y="1910"/>
                <a:ext cx="672" cy="250"/>
              </a:xfrm>
              <a:prstGeom prst="rect">
                <a:avLst/>
              </a:prstGeom>
              <a:solidFill>
                <a:srgbClr val="008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s-MX" altLang="es-MX" sz="2000" b="0">
                    <a:latin typeface="Calibri" panose="020F0502020204030204" pitchFamily="34" charset="0"/>
                  </a:rPr>
                  <a:t>grüne</a:t>
                </a:r>
                <a:endParaRPr lang="es-ES" altLang="es-MX" sz="2000" b="0">
                  <a:latin typeface="Calibri" panose="020F0502020204030204" pitchFamily="34" charset="0"/>
                </a:endParaRPr>
              </a:p>
            </p:txBody>
          </p:sp>
          <p:sp>
            <p:nvSpPr>
              <p:cNvPr id="43024" name="Text Box 18">
                <a:extLst>
                  <a:ext uri="{FF2B5EF4-FFF2-40B4-BE49-F238E27FC236}">
                    <a16:creationId xmlns:a16="http://schemas.microsoft.com/office/drawing/2014/main" id="{2D96B385-2A7E-463B-8140-FF576229AF8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800" y="2294"/>
                <a:ext cx="672" cy="250"/>
              </a:xfrm>
              <a:prstGeom prst="rect">
                <a:avLst/>
              </a:prstGeom>
              <a:solidFill>
                <a:srgbClr val="00FF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s-MX" altLang="es-MX" sz="2000" b="0">
                    <a:latin typeface="Calibri" panose="020F0502020204030204" pitchFamily="34" charset="0"/>
                  </a:rPr>
                  <a:t>linke</a:t>
                </a:r>
                <a:endParaRPr lang="es-ES" altLang="es-MX" sz="2000" b="0">
                  <a:latin typeface="Calibri" panose="020F0502020204030204" pitchFamily="34" charset="0"/>
                </a:endParaRPr>
              </a:p>
            </p:txBody>
          </p:sp>
        </p:grpSp>
        <p:sp>
          <p:nvSpPr>
            <p:cNvPr id="43019" name="Text Box 39">
              <a:extLst>
                <a:ext uri="{FF2B5EF4-FFF2-40B4-BE49-F238E27FC236}">
                  <a16:creationId xmlns:a16="http://schemas.microsoft.com/office/drawing/2014/main" id="{12EC536A-64CC-4F6A-A6CE-180A27536C3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12" y="1440"/>
              <a:ext cx="912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s-MX" altLang="es-MX" sz="2000" b="0" i="1">
                  <a:latin typeface="Calibri" panose="020F0502020204030204" pitchFamily="34" charset="0"/>
                </a:rPr>
                <a:t>¿otra?</a:t>
              </a:r>
              <a:endParaRPr lang="es-ES" altLang="es-MX" sz="2000" b="0" i="1">
                <a:latin typeface="Calibri" panose="020F0502020204030204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67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130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21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290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OleChart spid="116747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5" name="Text Box 3">
            <a:extLst>
              <a:ext uri="{FF2B5EF4-FFF2-40B4-BE49-F238E27FC236}">
                <a16:creationId xmlns:a16="http://schemas.microsoft.com/office/drawing/2014/main" id="{746EA538-2559-4C3B-8A41-8D959757A6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524000"/>
            <a:ext cx="83820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b="0">
                <a:latin typeface="Calibri" panose="020F0502020204030204" pitchFamily="34" charset="0"/>
              </a:rPr>
              <a:t>(</a:t>
            </a:r>
            <a:r>
              <a:rPr lang="es-MX" altLang="es-MX" sz="3200">
                <a:solidFill>
                  <a:srgbClr val="CC0000"/>
                </a:solidFill>
                <a:latin typeface="Calibri" panose="020F0502020204030204" pitchFamily="34" charset="0"/>
              </a:rPr>
              <a:t>1</a:t>
            </a:r>
            <a:r>
              <a:rPr lang="es-MX" altLang="es-MX" sz="3200" b="0">
                <a:latin typeface="Calibri" panose="020F0502020204030204" pitchFamily="34" charset="0"/>
              </a:rPr>
              <a:t>) Coaliciones mínimas ganadoras</a:t>
            </a:r>
            <a:endParaRPr lang="es-ES" altLang="es-MX" sz="3200" b="0">
              <a:latin typeface="Calibri" panose="020F0502020204030204" pitchFamily="34" charset="0"/>
            </a:endParaRPr>
          </a:p>
        </p:txBody>
      </p:sp>
      <p:sp>
        <p:nvSpPr>
          <p:cNvPr id="187396" name="Text Box 4">
            <a:extLst>
              <a:ext uri="{FF2B5EF4-FFF2-40B4-BE49-F238E27FC236}">
                <a16:creationId xmlns:a16="http://schemas.microsoft.com/office/drawing/2014/main" id="{4D97FB28-397F-47B8-B78C-3851C43DB4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2286000"/>
            <a:ext cx="83820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b="0">
                <a:latin typeface="Calibri" panose="020F0502020204030204" pitchFamily="34" charset="0"/>
              </a:rPr>
              <a:t>(</a:t>
            </a:r>
            <a:r>
              <a:rPr lang="es-MX" altLang="es-MX" sz="3200">
                <a:solidFill>
                  <a:srgbClr val="008000"/>
                </a:solidFill>
                <a:latin typeface="Calibri" panose="020F0502020204030204" pitchFamily="34" charset="0"/>
              </a:rPr>
              <a:t>2</a:t>
            </a:r>
            <a:r>
              <a:rPr lang="es-MX" altLang="es-MX" sz="3200" b="0">
                <a:latin typeface="Calibri" panose="020F0502020204030204" pitchFamily="34" charset="0"/>
              </a:rPr>
              <a:t>) Coaliciones de tamaño mínimo</a:t>
            </a:r>
            <a:endParaRPr lang="es-ES" altLang="es-MX" sz="3200" b="0">
              <a:latin typeface="Calibri" panose="020F0502020204030204" pitchFamily="34" charset="0"/>
            </a:endParaRPr>
          </a:p>
        </p:txBody>
      </p:sp>
      <p:sp>
        <p:nvSpPr>
          <p:cNvPr id="187397" name="Text Box 5">
            <a:extLst>
              <a:ext uri="{FF2B5EF4-FFF2-40B4-BE49-F238E27FC236}">
                <a16:creationId xmlns:a16="http://schemas.microsoft.com/office/drawing/2014/main" id="{CC2929C4-4899-405D-93F2-55BD6AA758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3048000"/>
            <a:ext cx="83820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b="0">
                <a:latin typeface="Calibri" panose="020F0502020204030204" pitchFamily="34" charset="0"/>
              </a:rPr>
              <a:t>(</a:t>
            </a:r>
            <a:r>
              <a:rPr lang="es-MX" altLang="es-MX" sz="3200">
                <a:solidFill>
                  <a:schemeClr val="accent2"/>
                </a:solidFill>
                <a:latin typeface="Calibri" panose="020F0502020204030204" pitchFamily="34" charset="0"/>
              </a:rPr>
              <a:t>3</a:t>
            </a:r>
            <a:r>
              <a:rPr lang="es-MX" altLang="es-MX" sz="3200" b="0">
                <a:latin typeface="Calibri" panose="020F0502020204030204" pitchFamily="34" charset="0"/>
              </a:rPr>
              <a:t>) Coaliciones con el menor número de partidos</a:t>
            </a:r>
            <a:endParaRPr lang="es-ES" altLang="es-MX" sz="3200" b="0">
              <a:latin typeface="Calibri" panose="020F0502020204030204" pitchFamily="34" charset="0"/>
            </a:endParaRPr>
          </a:p>
        </p:txBody>
      </p:sp>
      <p:sp>
        <p:nvSpPr>
          <p:cNvPr id="187398" name="Text Box 6">
            <a:extLst>
              <a:ext uri="{FF2B5EF4-FFF2-40B4-BE49-F238E27FC236}">
                <a16:creationId xmlns:a16="http://schemas.microsoft.com/office/drawing/2014/main" id="{91AC26ED-97A3-483D-8F53-90E64564E8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3810000"/>
            <a:ext cx="83820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b="0">
                <a:latin typeface="Calibri" panose="020F0502020204030204" pitchFamily="34" charset="0"/>
              </a:rPr>
              <a:t>(</a:t>
            </a:r>
            <a:r>
              <a:rPr lang="es-MX" altLang="es-MX" sz="3200">
                <a:solidFill>
                  <a:schemeClr val="bg2"/>
                </a:solidFill>
                <a:latin typeface="Calibri" panose="020F0502020204030204" pitchFamily="34" charset="0"/>
              </a:rPr>
              <a:t>4</a:t>
            </a:r>
            <a:r>
              <a:rPr lang="es-MX" altLang="es-MX" sz="3200" b="0">
                <a:latin typeface="Calibri" panose="020F0502020204030204" pitchFamily="34" charset="0"/>
              </a:rPr>
              <a:t>) Coaliciones de rango mínimo</a:t>
            </a:r>
            <a:endParaRPr lang="es-ES" altLang="es-MX" sz="3200" b="0">
              <a:latin typeface="Calibri" panose="020F0502020204030204" pitchFamily="34" charset="0"/>
            </a:endParaRPr>
          </a:p>
        </p:txBody>
      </p:sp>
      <p:sp>
        <p:nvSpPr>
          <p:cNvPr id="187399" name="Text Box 7">
            <a:extLst>
              <a:ext uri="{FF2B5EF4-FFF2-40B4-BE49-F238E27FC236}">
                <a16:creationId xmlns:a16="http://schemas.microsoft.com/office/drawing/2014/main" id="{7376DA43-F36C-4C50-90B3-F4F802CC32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4602163"/>
            <a:ext cx="83820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b="0">
                <a:latin typeface="Calibri" panose="020F0502020204030204" pitchFamily="34" charset="0"/>
              </a:rPr>
              <a:t>(</a:t>
            </a:r>
            <a:r>
              <a:rPr lang="es-MX" altLang="es-MX" sz="3200">
                <a:solidFill>
                  <a:srgbClr val="FF0066"/>
                </a:solidFill>
                <a:latin typeface="Calibri" panose="020F0502020204030204" pitchFamily="34" charset="0"/>
              </a:rPr>
              <a:t>5</a:t>
            </a:r>
            <a:r>
              <a:rPr lang="es-MX" altLang="es-MX" sz="3200" b="0">
                <a:latin typeface="Calibri" panose="020F0502020204030204" pitchFamily="34" charset="0"/>
              </a:rPr>
              <a:t>) Coaliciones mínimas ganadoras conectadas</a:t>
            </a:r>
            <a:endParaRPr lang="es-ES" altLang="es-MX" sz="3200" b="0">
              <a:latin typeface="Calibri" panose="020F0502020204030204" pitchFamily="34" charset="0"/>
            </a:endParaRPr>
          </a:p>
        </p:txBody>
      </p:sp>
      <p:sp>
        <p:nvSpPr>
          <p:cNvPr id="187400" name="Text Box 8">
            <a:extLst>
              <a:ext uri="{FF2B5EF4-FFF2-40B4-BE49-F238E27FC236}">
                <a16:creationId xmlns:a16="http://schemas.microsoft.com/office/drawing/2014/main" id="{83A60AA2-FA14-4187-B1B7-8D53A70EB3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5440363"/>
            <a:ext cx="83820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b="0">
                <a:latin typeface="Calibri" panose="020F0502020204030204" pitchFamily="34" charset="0"/>
              </a:rPr>
              <a:t>(</a:t>
            </a:r>
            <a:r>
              <a:rPr lang="es-MX" altLang="es-MX" sz="3200">
                <a:latin typeface="Calibri" panose="020F0502020204030204" pitchFamily="34" charset="0"/>
              </a:rPr>
              <a:t>6</a:t>
            </a:r>
            <a:r>
              <a:rPr lang="es-MX" altLang="es-MX" sz="3200" b="0">
                <a:latin typeface="Calibri" panose="020F0502020204030204" pitchFamily="34" charset="0"/>
              </a:rPr>
              <a:t>) Coaliciones viables en </a:t>
            </a:r>
            <a:r>
              <a:rPr lang="es-MX" altLang="es-MX" sz="3200" b="0" i="1">
                <a:latin typeface="Calibri" panose="020F0502020204030204" pitchFamily="34" charset="0"/>
              </a:rPr>
              <a:t>policy</a:t>
            </a:r>
            <a:endParaRPr lang="es-ES" altLang="es-MX" sz="3200" b="0" i="1">
              <a:latin typeface="Calibri" panose="020F0502020204030204" pitchFamily="34" charset="0"/>
            </a:endParaRPr>
          </a:p>
        </p:txBody>
      </p:sp>
      <p:sp>
        <p:nvSpPr>
          <p:cNvPr id="44040" name="Text Box 9">
            <a:extLst>
              <a:ext uri="{FF2B5EF4-FFF2-40B4-BE49-F238E27FC236}">
                <a16:creationId xmlns:a16="http://schemas.microsoft.com/office/drawing/2014/main" id="{891DF357-C22A-4FED-9CB4-8B12EE23C5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8250" y="304800"/>
            <a:ext cx="41211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 b="0">
                <a:latin typeface="Calibri" panose="020F0502020204030204" pitchFamily="34" charset="0"/>
              </a:rPr>
              <a:t>Teoría de coaliciones</a:t>
            </a:r>
            <a:endParaRPr lang="es-ES" altLang="es-MX" sz="3200" b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7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55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7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11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7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165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7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22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7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275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7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7395" grpId="0" autoUpdateAnimBg="0"/>
      <p:bldP spid="187396" grpId="0" autoUpdateAnimBg="0"/>
      <p:bldP spid="187397" grpId="0" autoUpdateAnimBg="0"/>
      <p:bldP spid="187398" grpId="0" autoUpdateAnimBg="0"/>
      <p:bldP spid="187399" grpId="0" autoUpdateAnimBg="0"/>
      <p:bldP spid="187400" grpId="0" autoUpdateAnimBg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70" name="Text Box 10">
            <a:extLst>
              <a:ext uri="{FF2B5EF4-FFF2-40B4-BE49-F238E27FC236}">
                <a16:creationId xmlns:a16="http://schemas.microsoft.com/office/drawing/2014/main" id="{231B7D2B-99A8-48E6-88EC-668B015F4B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4373563"/>
            <a:ext cx="8534400" cy="579437"/>
          </a:xfrm>
          <a:prstGeom prst="rect">
            <a:avLst/>
          </a:prstGeom>
          <a:solidFill>
            <a:srgbClr val="FFCC66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 b="0">
                <a:latin typeface="Calibri" panose="020F0502020204030204" pitchFamily="34" charset="0"/>
              </a:rPr>
              <a:t>Predicción:</a:t>
            </a:r>
            <a:endParaRPr lang="es-ES" altLang="es-MX" sz="3200" b="0" i="1">
              <a:latin typeface="Calibri" panose="020F0502020204030204" pitchFamily="34" charset="0"/>
            </a:endParaRPr>
          </a:p>
        </p:txBody>
      </p:sp>
      <p:sp>
        <p:nvSpPr>
          <p:cNvPr id="45059" name="Text Box 3">
            <a:extLst>
              <a:ext uri="{FF2B5EF4-FFF2-40B4-BE49-F238E27FC236}">
                <a16:creationId xmlns:a16="http://schemas.microsoft.com/office/drawing/2014/main" id="{55979CA7-6243-4FA2-9BEB-A97F2CF36F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650" y="304800"/>
            <a:ext cx="76263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 b="0">
                <a:latin typeface="Calibri" panose="020F0502020204030204" pitchFamily="34" charset="0"/>
              </a:rPr>
              <a:t>El “principio del tamaño” (Riker)</a:t>
            </a:r>
            <a:endParaRPr lang="es-ES" altLang="es-MX" sz="3200" b="0">
              <a:latin typeface="Calibri" panose="020F0502020204030204" pitchFamily="34" charset="0"/>
            </a:endParaRPr>
          </a:p>
        </p:txBody>
      </p:sp>
      <p:sp>
        <p:nvSpPr>
          <p:cNvPr id="45060" name="Text Box 4">
            <a:extLst>
              <a:ext uri="{FF2B5EF4-FFF2-40B4-BE49-F238E27FC236}">
                <a16:creationId xmlns:a16="http://schemas.microsoft.com/office/drawing/2014/main" id="{3E23FD22-63CA-4930-A213-4B0D65D1A5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189038"/>
            <a:ext cx="8382000" cy="1554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b="0">
                <a:latin typeface="Calibri" panose="020F0502020204030204" pitchFamily="34" charset="0"/>
              </a:rPr>
              <a:t>Supuesto: los partidos aspiran a ocupar carteras ministeriales; las coaliciones se reparten recursos finitos (</a:t>
            </a:r>
            <a:r>
              <a:rPr lang="es-MX" altLang="es-MX" sz="3200" b="0" i="1">
                <a:latin typeface="Calibri" panose="020F0502020204030204" pitchFamily="34" charset="0"/>
              </a:rPr>
              <a:t>office-based payoffs</a:t>
            </a:r>
            <a:r>
              <a:rPr lang="es-MX" altLang="es-MX" sz="3200" b="0">
                <a:latin typeface="Calibri" panose="020F0502020204030204" pitchFamily="34" charset="0"/>
              </a:rPr>
              <a:t>)</a:t>
            </a:r>
            <a:endParaRPr lang="es-ES" altLang="es-MX" sz="3200" b="0">
              <a:latin typeface="Calibri" panose="020F0502020204030204" pitchFamily="34" charset="0"/>
            </a:endParaRPr>
          </a:p>
        </p:txBody>
      </p:sp>
      <p:sp>
        <p:nvSpPr>
          <p:cNvPr id="117765" name="Text Box 5">
            <a:extLst>
              <a:ext uri="{FF2B5EF4-FFF2-40B4-BE49-F238E27FC236}">
                <a16:creationId xmlns:a16="http://schemas.microsoft.com/office/drawing/2014/main" id="{FC38EB46-FDD9-4F7A-BF2C-F2E455A531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3017838"/>
            <a:ext cx="83820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b="0">
                <a:latin typeface="Calibri" panose="020F0502020204030204" pitchFamily="34" charset="0"/>
              </a:rPr>
              <a:t>Proponer coaliciones es, por tanto, como repartir un pastel.  “Mientras menos burros, más olotes...”  </a:t>
            </a:r>
            <a:endParaRPr lang="es-ES" altLang="es-MX" sz="3200" b="0">
              <a:latin typeface="Calibri" panose="020F0502020204030204" pitchFamily="34" charset="0"/>
            </a:endParaRPr>
          </a:p>
        </p:txBody>
      </p:sp>
      <p:sp>
        <p:nvSpPr>
          <p:cNvPr id="117766" name="Text Box 6">
            <a:extLst>
              <a:ext uri="{FF2B5EF4-FFF2-40B4-BE49-F238E27FC236}">
                <a16:creationId xmlns:a16="http://schemas.microsoft.com/office/drawing/2014/main" id="{980A5752-B442-4FA3-A6BB-B6BB106304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4876800"/>
            <a:ext cx="8534400" cy="1066800"/>
          </a:xfrm>
          <a:prstGeom prst="rect">
            <a:avLst/>
          </a:prstGeom>
          <a:solidFill>
            <a:srgbClr val="FFCC66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 b="0">
                <a:latin typeface="Calibri" panose="020F0502020204030204" pitchFamily="34" charset="0"/>
              </a:rPr>
              <a:t>sólo se formarán coaliciones en las que no sobre ningún miembro = </a:t>
            </a:r>
            <a:r>
              <a:rPr lang="es-MX" altLang="es-MX" sz="3200" b="0" i="1">
                <a:latin typeface="Calibri" panose="020F0502020204030204" pitchFamily="34" charset="0"/>
              </a:rPr>
              <a:t>minimal-winning</a:t>
            </a:r>
            <a:r>
              <a:rPr lang="es-MX" altLang="es-MX" sz="3200" b="0">
                <a:latin typeface="Calibri" panose="020F0502020204030204" pitchFamily="34" charset="0"/>
              </a:rPr>
              <a:t> </a:t>
            </a:r>
            <a:r>
              <a:rPr lang="es-MX" altLang="es-MX" sz="3200" b="0" i="1">
                <a:latin typeface="Calibri" panose="020F0502020204030204" pitchFamily="34" charset="0"/>
              </a:rPr>
              <a:t>coalitions</a:t>
            </a:r>
            <a:endParaRPr lang="es-ES" altLang="es-MX" sz="3200" b="0" i="1">
              <a:latin typeface="Calibri" panose="020F0502020204030204" pitchFamily="34" charset="0"/>
            </a:endParaRPr>
          </a:p>
        </p:txBody>
      </p:sp>
      <p:sp>
        <p:nvSpPr>
          <p:cNvPr id="117767" name="Text Box 7">
            <a:extLst>
              <a:ext uri="{FF2B5EF4-FFF2-40B4-BE49-F238E27FC236}">
                <a16:creationId xmlns:a16="http://schemas.microsoft.com/office/drawing/2014/main" id="{C7CE24B8-058E-435A-A3DB-ECAF8D9531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72350" y="6342063"/>
            <a:ext cx="13906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altLang="es-MX" sz="1600" b="0">
                <a:latin typeface="Calibri" panose="020F0502020204030204" pitchFamily="34" charset="0"/>
              </a:rPr>
              <a:t>Ej. Lijphart</a:t>
            </a:r>
          </a:p>
        </p:txBody>
      </p:sp>
      <p:sp>
        <p:nvSpPr>
          <p:cNvPr id="117768" name="AutoShape 8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ED456A2F-290D-499D-951E-17BF684FF3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05600" y="6303963"/>
            <a:ext cx="609600" cy="381000"/>
          </a:xfrm>
          <a:prstGeom prst="actionButtonBlank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MX" altLang="es-MX"/>
          </a:p>
        </p:txBody>
      </p:sp>
      <p:sp>
        <p:nvSpPr>
          <p:cNvPr id="117769" name="Line 9">
            <a:extLst>
              <a:ext uri="{FF2B5EF4-FFF2-40B4-BE49-F238E27FC236}">
                <a16:creationId xmlns:a16="http://schemas.microsoft.com/office/drawing/2014/main" id="{05A8CE3B-62B4-4F56-AE8B-A324F83329C3}"/>
              </a:ext>
            </a:extLst>
          </p:cNvPr>
          <p:cNvSpPr>
            <a:spLocks noChangeShapeType="1"/>
          </p:cNvSpPr>
          <p:nvPr/>
        </p:nvSpPr>
        <p:spPr bwMode="auto">
          <a:xfrm>
            <a:off x="6819900" y="6494463"/>
            <a:ext cx="381000" cy="158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E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7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7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7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7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14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7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190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7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770" grpId="0" animBg="1" autoUpdateAnimBg="0"/>
      <p:bldP spid="117765" grpId="0" autoUpdateAnimBg="0"/>
      <p:bldP spid="117766" grpId="0" animBg="1" autoUpdateAnimBg="0"/>
      <p:bldP spid="117767" grpId="0" autoUpdateAnimBg="0"/>
      <p:bldP spid="117768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93" name="Text Box 9">
            <a:extLst>
              <a:ext uri="{FF2B5EF4-FFF2-40B4-BE49-F238E27FC236}">
                <a16:creationId xmlns:a16="http://schemas.microsoft.com/office/drawing/2014/main" id="{FDAECCBE-59CF-462F-B4A5-6E8026EB9E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0513" y="3181350"/>
            <a:ext cx="8396287" cy="579438"/>
          </a:xfrm>
          <a:prstGeom prst="rect">
            <a:avLst/>
          </a:prstGeom>
          <a:solidFill>
            <a:srgbClr val="FFCC66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 b="0">
                <a:latin typeface="Calibri" panose="020F0502020204030204" pitchFamily="34" charset="0"/>
              </a:rPr>
              <a:t>Predicción:</a:t>
            </a:r>
            <a:endParaRPr lang="es-ES" altLang="es-MX" sz="3200" b="0" i="1">
              <a:latin typeface="Calibri" panose="020F0502020204030204" pitchFamily="34" charset="0"/>
            </a:endParaRPr>
          </a:p>
        </p:txBody>
      </p:sp>
      <p:sp>
        <p:nvSpPr>
          <p:cNvPr id="46083" name="Text Box 2">
            <a:extLst>
              <a:ext uri="{FF2B5EF4-FFF2-40B4-BE49-F238E27FC236}">
                <a16:creationId xmlns:a16="http://schemas.microsoft.com/office/drawing/2014/main" id="{1B74FEF1-F791-4631-A6DD-3E0384730C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650" y="304800"/>
            <a:ext cx="76263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 b="0">
                <a:latin typeface="Calibri" panose="020F0502020204030204" pitchFamily="34" charset="0"/>
              </a:rPr>
              <a:t>El tamaño mínimo</a:t>
            </a:r>
            <a:endParaRPr lang="es-ES" altLang="es-MX" sz="3200" b="0">
              <a:latin typeface="Calibri" panose="020F0502020204030204" pitchFamily="34" charset="0"/>
            </a:endParaRPr>
          </a:p>
        </p:txBody>
      </p:sp>
      <p:sp>
        <p:nvSpPr>
          <p:cNvPr id="118787" name="Text Box 3">
            <a:extLst>
              <a:ext uri="{FF2B5EF4-FFF2-40B4-BE49-F238E27FC236}">
                <a16:creationId xmlns:a16="http://schemas.microsoft.com/office/drawing/2014/main" id="{FA7B29C2-5209-4069-9EEA-9D3E2A2A79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189038"/>
            <a:ext cx="83820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b="0">
                <a:latin typeface="Calibri" panose="020F0502020204030204" pitchFamily="34" charset="0"/>
              </a:rPr>
              <a:t>Lleva el principio del tamaño hasta sus últimas consecuencias</a:t>
            </a:r>
            <a:endParaRPr lang="es-ES" altLang="es-MX" sz="3200" b="0">
              <a:latin typeface="Calibri" panose="020F0502020204030204" pitchFamily="34" charset="0"/>
            </a:endParaRPr>
          </a:p>
        </p:txBody>
      </p:sp>
      <p:sp>
        <p:nvSpPr>
          <p:cNvPr id="118789" name="Text Box 5">
            <a:extLst>
              <a:ext uri="{FF2B5EF4-FFF2-40B4-BE49-F238E27FC236}">
                <a16:creationId xmlns:a16="http://schemas.microsoft.com/office/drawing/2014/main" id="{65573985-B007-42D2-8F99-B21F1A65E9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8450" y="3733800"/>
            <a:ext cx="8382000" cy="1066800"/>
          </a:xfrm>
          <a:prstGeom prst="rect">
            <a:avLst/>
          </a:prstGeom>
          <a:solidFill>
            <a:srgbClr val="FFCC66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 b="0">
                <a:latin typeface="Calibri" panose="020F0502020204030204" pitchFamily="34" charset="0"/>
              </a:rPr>
              <a:t>De las coaliciones mínimas ganadoras, </a:t>
            </a:r>
            <a:br>
              <a:rPr lang="es-MX" altLang="es-MX" sz="3200" b="0">
                <a:latin typeface="Calibri" panose="020F0502020204030204" pitchFamily="34" charset="0"/>
              </a:rPr>
            </a:br>
            <a:r>
              <a:rPr lang="es-MX" altLang="es-MX" sz="3200" b="0">
                <a:latin typeface="Calibri" panose="020F0502020204030204" pitchFamily="34" charset="0"/>
              </a:rPr>
              <a:t>la </a:t>
            </a:r>
            <a:r>
              <a:rPr lang="es-MX" altLang="es-MX" sz="3200" b="0" i="1">
                <a:latin typeface="Calibri" panose="020F0502020204030204" pitchFamily="34" charset="0"/>
              </a:rPr>
              <a:t>más pequeña</a:t>
            </a:r>
            <a:r>
              <a:rPr lang="es-MX" altLang="es-MX" sz="3200" b="0">
                <a:latin typeface="Calibri" panose="020F0502020204030204" pitchFamily="34" charset="0"/>
              </a:rPr>
              <a:t> es la más viable</a:t>
            </a:r>
            <a:endParaRPr lang="es-ES" altLang="es-MX" sz="3200" b="0">
              <a:latin typeface="Calibri" panose="020F0502020204030204" pitchFamily="34" charset="0"/>
            </a:endParaRPr>
          </a:p>
        </p:txBody>
      </p:sp>
      <p:sp>
        <p:nvSpPr>
          <p:cNvPr id="118790" name="Text Box 6">
            <a:extLst>
              <a:ext uri="{FF2B5EF4-FFF2-40B4-BE49-F238E27FC236}">
                <a16:creationId xmlns:a16="http://schemas.microsoft.com/office/drawing/2014/main" id="{09F51A5A-3C39-4725-9C1A-AEB05CF5B5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72350" y="6342063"/>
            <a:ext cx="13906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altLang="es-MX" sz="1600" b="0">
                <a:latin typeface="Calibri" panose="020F0502020204030204" pitchFamily="34" charset="0"/>
              </a:rPr>
              <a:t>Ej. Lijphart</a:t>
            </a:r>
          </a:p>
        </p:txBody>
      </p:sp>
      <p:sp>
        <p:nvSpPr>
          <p:cNvPr id="118791" name="AutoShape 7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F0365E7C-7435-44FC-A84D-E8C2141908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05600" y="6303963"/>
            <a:ext cx="609600" cy="381000"/>
          </a:xfrm>
          <a:prstGeom prst="actionButtonBlank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MX" altLang="es-MX"/>
          </a:p>
        </p:txBody>
      </p:sp>
      <p:sp>
        <p:nvSpPr>
          <p:cNvPr id="118792" name="Line 8">
            <a:extLst>
              <a:ext uri="{FF2B5EF4-FFF2-40B4-BE49-F238E27FC236}">
                <a16:creationId xmlns:a16="http://schemas.microsoft.com/office/drawing/2014/main" id="{4D56EDC7-8DFF-4531-9547-D216608C7274}"/>
              </a:ext>
            </a:extLst>
          </p:cNvPr>
          <p:cNvSpPr>
            <a:spLocks noChangeShapeType="1"/>
          </p:cNvSpPr>
          <p:nvPr/>
        </p:nvSpPr>
        <p:spPr bwMode="auto">
          <a:xfrm>
            <a:off x="6819900" y="6494463"/>
            <a:ext cx="381000" cy="158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E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8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8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8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8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14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8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190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8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8793" grpId="0" animBg="1" autoUpdateAnimBg="0"/>
      <p:bldP spid="118787" grpId="0" autoUpdateAnimBg="0"/>
      <p:bldP spid="118789" grpId="0" animBg="1" autoUpdateAnimBg="0"/>
      <p:bldP spid="118790" grpId="0" autoUpdateAnimBg="0"/>
      <p:bldP spid="118791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Text Box 2">
            <a:extLst>
              <a:ext uri="{FF2B5EF4-FFF2-40B4-BE49-F238E27FC236}">
                <a16:creationId xmlns:a16="http://schemas.microsoft.com/office/drawing/2014/main" id="{324F79AF-BD93-444F-9417-19B51A0561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0513" y="3181350"/>
            <a:ext cx="8396287" cy="579438"/>
          </a:xfrm>
          <a:prstGeom prst="rect">
            <a:avLst/>
          </a:prstGeom>
          <a:solidFill>
            <a:srgbClr val="FFCC66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 b="0">
                <a:latin typeface="Calibri" panose="020F0502020204030204" pitchFamily="34" charset="0"/>
              </a:rPr>
              <a:t>Predicción:</a:t>
            </a:r>
            <a:endParaRPr lang="es-ES" altLang="es-MX" sz="3200" b="0" i="1">
              <a:latin typeface="Calibri" panose="020F0502020204030204" pitchFamily="34" charset="0"/>
            </a:endParaRPr>
          </a:p>
        </p:txBody>
      </p:sp>
      <p:sp>
        <p:nvSpPr>
          <p:cNvPr id="47107" name="Text Box 3">
            <a:extLst>
              <a:ext uri="{FF2B5EF4-FFF2-40B4-BE49-F238E27FC236}">
                <a16:creationId xmlns:a16="http://schemas.microsoft.com/office/drawing/2014/main" id="{C4C7D9A8-52B1-4380-A67D-DC5799637E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650" y="304800"/>
            <a:ext cx="76263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 b="0">
                <a:latin typeface="Calibri" panose="020F0502020204030204" pitchFamily="34" charset="0"/>
              </a:rPr>
              <a:t>Menor número de partidos</a:t>
            </a:r>
            <a:endParaRPr lang="es-ES" altLang="es-MX" sz="3200" b="0">
              <a:latin typeface="Calibri" panose="020F0502020204030204" pitchFamily="34" charset="0"/>
            </a:endParaRPr>
          </a:p>
        </p:txBody>
      </p:sp>
      <p:sp>
        <p:nvSpPr>
          <p:cNvPr id="119812" name="Text Box 4">
            <a:extLst>
              <a:ext uri="{FF2B5EF4-FFF2-40B4-BE49-F238E27FC236}">
                <a16:creationId xmlns:a16="http://schemas.microsoft.com/office/drawing/2014/main" id="{58BF39F9-B22C-4717-A564-D226361F93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189038"/>
            <a:ext cx="83820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b="0">
                <a:latin typeface="Calibri" panose="020F0502020204030204" pitchFamily="34" charset="0"/>
              </a:rPr>
              <a:t>“Proposición negociadora”: es más fácil negociar entre menos líderes partidistas</a:t>
            </a:r>
            <a:endParaRPr lang="es-ES" altLang="es-MX" sz="3200" b="0">
              <a:latin typeface="Calibri" panose="020F0502020204030204" pitchFamily="34" charset="0"/>
            </a:endParaRPr>
          </a:p>
        </p:txBody>
      </p:sp>
      <p:sp>
        <p:nvSpPr>
          <p:cNvPr id="119813" name="Text Box 5">
            <a:extLst>
              <a:ext uri="{FF2B5EF4-FFF2-40B4-BE49-F238E27FC236}">
                <a16:creationId xmlns:a16="http://schemas.microsoft.com/office/drawing/2014/main" id="{6414EF2D-C5EE-4A9B-9A45-35ACB9A41A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8450" y="3733800"/>
            <a:ext cx="8382000" cy="1066800"/>
          </a:xfrm>
          <a:prstGeom prst="rect">
            <a:avLst/>
          </a:prstGeom>
          <a:solidFill>
            <a:srgbClr val="FFCC66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 b="0">
                <a:latin typeface="Calibri" panose="020F0502020204030204" pitchFamily="34" charset="0"/>
              </a:rPr>
              <a:t>De las coaliciones mínimas ganadoras, </a:t>
            </a:r>
            <a:br>
              <a:rPr lang="es-MX" altLang="es-MX" sz="3200" b="0">
                <a:latin typeface="Calibri" panose="020F0502020204030204" pitchFamily="34" charset="0"/>
              </a:rPr>
            </a:br>
            <a:r>
              <a:rPr lang="es-MX" altLang="es-MX" sz="3200" b="0">
                <a:latin typeface="Calibri" panose="020F0502020204030204" pitchFamily="34" charset="0"/>
              </a:rPr>
              <a:t>la que </a:t>
            </a:r>
            <a:r>
              <a:rPr lang="es-MX" altLang="es-MX" sz="3200" b="0" i="1">
                <a:latin typeface="Calibri" panose="020F0502020204030204" pitchFamily="34" charset="0"/>
              </a:rPr>
              <a:t>menos partidos</a:t>
            </a:r>
            <a:r>
              <a:rPr lang="es-MX" altLang="es-MX" sz="3200" b="0">
                <a:latin typeface="Calibri" panose="020F0502020204030204" pitchFamily="34" charset="0"/>
              </a:rPr>
              <a:t> tenga es la más viable</a:t>
            </a:r>
            <a:endParaRPr lang="es-ES" altLang="es-MX" sz="3200" b="0">
              <a:latin typeface="Calibri" panose="020F0502020204030204" pitchFamily="34" charset="0"/>
            </a:endParaRPr>
          </a:p>
        </p:txBody>
      </p:sp>
      <p:sp>
        <p:nvSpPr>
          <p:cNvPr id="119814" name="Text Box 6">
            <a:extLst>
              <a:ext uri="{FF2B5EF4-FFF2-40B4-BE49-F238E27FC236}">
                <a16:creationId xmlns:a16="http://schemas.microsoft.com/office/drawing/2014/main" id="{91B7D60F-5CC1-4E54-9B80-F305641CB6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72350" y="6342063"/>
            <a:ext cx="13906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altLang="es-MX" sz="1600" b="0">
                <a:latin typeface="Calibri" panose="020F0502020204030204" pitchFamily="34" charset="0"/>
              </a:rPr>
              <a:t>Ej. Lijphart</a:t>
            </a:r>
          </a:p>
        </p:txBody>
      </p:sp>
      <p:sp>
        <p:nvSpPr>
          <p:cNvPr id="119815" name="AutoShape 7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26975E2A-FCF8-4DDE-A803-AA1C938644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05600" y="6303963"/>
            <a:ext cx="609600" cy="381000"/>
          </a:xfrm>
          <a:prstGeom prst="actionButtonBlank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MX" altLang="es-MX"/>
          </a:p>
        </p:txBody>
      </p:sp>
      <p:sp>
        <p:nvSpPr>
          <p:cNvPr id="119816" name="Line 8">
            <a:extLst>
              <a:ext uri="{FF2B5EF4-FFF2-40B4-BE49-F238E27FC236}">
                <a16:creationId xmlns:a16="http://schemas.microsoft.com/office/drawing/2014/main" id="{588B7D7A-221D-4E57-888B-E77A4CED6226}"/>
              </a:ext>
            </a:extLst>
          </p:cNvPr>
          <p:cNvSpPr>
            <a:spLocks noChangeShapeType="1"/>
          </p:cNvSpPr>
          <p:nvPr/>
        </p:nvSpPr>
        <p:spPr bwMode="auto">
          <a:xfrm>
            <a:off x="6819900" y="6494463"/>
            <a:ext cx="381000" cy="158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E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9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9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9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9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14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9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190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9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9810" grpId="0" animBg="1" autoUpdateAnimBg="0"/>
      <p:bldP spid="119812" grpId="0" autoUpdateAnimBg="0"/>
      <p:bldP spid="119813" grpId="0" animBg="1" autoUpdateAnimBg="0"/>
      <p:bldP spid="119814" grpId="0" autoUpdateAnimBg="0"/>
      <p:bldP spid="119815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Text Box 2">
            <a:extLst>
              <a:ext uri="{FF2B5EF4-FFF2-40B4-BE49-F238E27FC236}">
                <a16:creationId xmlns:a16="http://schemas.microsoft.com/office/drawing/2014/main" id="{37EBAB03-E5A9-45C8-B77E-C74B0AEC63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0513" y="3181350"/>
            <a:ext cx="8396287" cy="579438"/>
          </a:xfrm>
          <a:prstGeom prst="rect">
            <a:avLst/>
          </a:prstGeom>
          <a:solidFill>
            <a:srgbClr val="FFCC66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 b="0">
                <a:latin typeface="Calibri" panose="020F0502020204030204" pitchFamily="34" charset="0"/>
              </a:rPr>
              <a:t>Predicción:</a:t>
            </a:r>
            <a:endParaRPr lang="es-ES" altLang="es-MX" sz="3200" b="0" i="1">
              <a:latin typeface="Calibri" panose="020F0502020204030204" pitchFamily="34" charset="0"/>
            </a:endParaRPr>
          </a:p>
        </p:txBody>
      </p:sp>
      <p:sp>
        <p:nvSpPr>
          <p:cNvPr id="48131" name="Text Box 3">
            <a:extLst>
              <a:ext uri="{FF2B5EF4-FFF2-40B4-BE49-F238E27FC236}">
                <a16:creationId xmlns:a16="http://schemas.microsoft.com/office/drawing/2014/main" id="{CC7C7835-184A-4E64-8578-B82881F46E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650" y="304800"/>
            <a:ext cx="76263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 b="0">
                <a:latin typeface="Calibri" panose="020F0502020204030204" pitchFamily="34" charset="0"/>
              </a:rPr>
              <a:t>Rango mínimo</a:t>
            </a:r>
            <a:endParaRPr lang="es-ES" altLang="es-MX" sz="3200" b="0">
              <a:latin typeface="Calibri" panose="020F0502020204030204" pitchFamily="34" charset="0"/>
            </a:endParaRPr>
          </a:p>
        </p:txBody>
      </p:sp>
      <p:sp>
        <p:nvSpPr>
          <p:cNvPr id="120836" name="Text Box 4">
            <a:extLst>
              <a:ext uri="{FF2B5EF4-FFF2-40B4-BE49-F238E27FC236}">
                <a16:creationId xmlns:a16="http://schemas.microsoft.com/office/drawing/2014/main" id="{B9091B93-3766-478F-97F7-837F79585B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189038"/>
            <a:ext cx="8382000" cy="1554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b="0">
                <a:latin typeface="Calibri" panose="020F0502020204030204" pitchFamily="34" charset="0"/>
              </a:rPr>
              <a:t>Introduce el criterio ideológico (</a:t>
            </a:r>
            <a:r>
              <a:rPr lang="es-MX" altLang="es-MX" sz="3200" b="0" i="1">
                <a:latin typeface="Calibri" panose="020F0502020204030204" pitchFamily="34" charset="0"/>
              </a:rPr>
              <a:t>policy-based payoffs</a:t>
            </a:r>
            <a:r>
              <a:rPr lang="es-MX" altLang="es-MX" sz="3200" b="0">
                <a:latin typeface="Calibri" panose="020F0502020204030204" pitchFamily="34" charset="0"/>
              </a:rPr>
              <a:t>): es más sencillo lograr acuerdos entre partidos afines en el espectro político</a:t>
            </a:r>
            <a:endParaRPr lang="es-ES" altLang="es-MX" sz="3200" b="0">
              <a:latin typeface="Calibri" panose="020F0502020204030204" pitchFamily="34" charset="0"/>
            </a:endParaRPr>
          </a:p>
        </p:txBody>
      </p:sp>
      <p:sp>
        <p:nvSpPr>
          <p:cNvPr id="120837" name="Text Box 5">
            <a:extLst>
              <a:ext uri="{FF2B5EF4-FFF2-40B4-BE49-F238E27FC236}">
                <a16:creationId xmlns:a16="http://schemas.microsoft.com/office/drawing/2014/main" id="{6A293091-1FC9-4ABB-B64A-C56502B53C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8450" y="3733800"/>
            <a:ext cx="8382000" cy="1554163"/>
          </a:xfrm>
          <a:prstGeom prst="rect">
            <a:avLst/>
          </a:prstGeom>
          <a:solidFill>
            <a:srgbClr val="FFCC66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 b="0">
                <a:latin typeface="Calibri" panose="020F0502020204030204" pitchFamily="34" charset="0"/>
              </a:rPr>
              <a:t>De las coaliciones mínimas ganadoras, aquélla</a:t>
            </a:r>
            <a:br>
              <a:rPr lang="es-MX" altLang="es-MX" sz="3200" b="0">
                <a:latin typeface="Calibri" panose="020F0502020204030204" pitchFamily="34" charset="0"/>
              </a:rPr>
            </a:br>
            <a:r>
              <a:rPr lang="es-MX" altLang="es-MX" sz="3200" b="0">
                <a:latin typeface="Calibri" panose="020F0502020204030204" pitchFamily="34" charset="0"/>
              </a:rPr>
              <a:t>cuyos partidos </a:t>
            </a:r>
            <a:r>
              <a:rPr lang="es-MX" altLang="es-MX" sz="3200" b="0" i="1">
                <a:latin typeface="Calibri" panose="020F0502020204030204" pitchFamily="34" charset="0"/>
              </a:rPr>
              <a:t>se distancien menos</a:t>
            </a:r>
            <a:r>
              <a:rPr lang="es-MX" altLang="es-MX" sz="3200" b="0">
                <a:latin typeface="Calibri" panose="020F0502020204030204" pitchFamily="34" charset="0"/>
              </a:rPr>
              <a:t> es la más viable</a:t>
            </a:r>
            <a:endParaRPr lang="es-ES" altLang="es-MX" sz="3200" b="0">
              <a:latin typeface="Calibri" panose="020F0502020204030204" pitchFamily="34" charset="0"/>
            </a:endParaRPr>
          </a:p>
        </p:txBody>
      </p:sp>
      <p:sp>
        <p:nvSpPr>
          <p:cNvPr id="120838" name="Text Box 6">
            <a:extLst>
              <a:ext uri="{FF2B5EF4-FFF2-40B4-BE49-F238E27FC236}">
                <a16:creationId xmlns:a16="http://schemas.microsoft.com/office/drawing/2014/main" id="{D4307688-E808-48A0-9583-429729A9E5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72350" y="6342063"/>
            <a:ext cx="13906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altLang="es-MX" sz="1600" b="0">
                <a:latin typeface="Calibri" panose="020F0502020204030204" pitchFamily="34" charset="0"/>
              </a:rPr>
              <a:t>Ej. Lijphart</a:t>
            </a:r>
          </a:p>
        </p:txBody>
      </p:sp>
      <p:sp>
        <p:nvSpPr>
          <p:cNvPr id="120839" name="AutoShape 7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0EF403E1-6477-4E0B-A797-CCFE2FC459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05600" y="6303963"/>
            <a:ext cx="609600" cy="381000"/>
          </a:xfrm>
          <a:prstGeom prst="actionButtonBlank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MX" altLang="es-MX"/>
          </a:p>
        </p:txBody>
      </p:sp>
      <p:sp>
        <p:nvSpPr>
          <p:cNvPr id="120840" name="Line 8">
            <a:extLst>
              <a:ext uri="{FF2B5EF4-FFF2-40B4-BE49-F238E27FC236}">
                <a16:creationId xmlns:a16="http://schemas.microsoft.com/office/drawing/2014/main" id="{4025CBCA-35D4-4929-B41F-34D5D01E4633}"/>
              </a:ext>
            </a:extLst>
          </p:cNvPr>
          <p:cNvSpPr>
            <a:spLocks noChangeShapeType="1"/>
          </p:cNvSpPr>
          <p:nvPr/>
        </p:nvSpPr>
        <p:spPr bwMode="auto">
          <a:xfrm>
            <a:off x="6819900" y="6494463"/>
            <a:ext cx="381000" cy="158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E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0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0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0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0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14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0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190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0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0834" grpId="0" animBg="1" autoUpdateAnimBg="0"/>
      <p:bldP spid="120836" grpId="0" autoUpdateAnimBg="0"/>
      <p:bldP spid="120837" grpId="0" animBg="1" autoUpdateAnimBg="0"/>
      <p:bldP spid="120838" grpId="0" autoUpdateAnimBg="0"/>
      <p:bldP spid="120839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Text Box 2">
            <a:extLst>
              <a:ext uri="{FF2B5EF4-FFF2-40B4-BE49-F238E27FC236}">
                <a16:creationId xmlns:a16="http://schemas.microsoft.com/office/drawing/2014/main" id="{7569278C-C7E9-49FE-9EEE-6022CE0EA5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0513" y="3181350"/>
            <a:ext cx="8396287" cy="579438"/>
          </a:xfrm>
          <a:prstGeom prst="rect">
            <a:avLst/>
          </a:prstGeom>
          <a:solidFill>
            <a:srgbClr val="FFCC66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 b="0">
                <a:latin typeface="Calibri" panose="020F0502020204030204" pitchFamily="34" charset="0"/>
              </a:rPr>
              <a:t>Predicción:</a:t>
            </a:r>
            <a:endParaRPr lang="es-ES" altLang="es-MX" sz="3200" b="0" i="1">
              <a:latin typeface="Calibri" panose="020F0502020204030204" pitchFamily="34" charset="0"/>
            </a:endParaRPr>
          </a:p>
        </p:txBody>
      </p:sp>
      <p:sp>
        <p:nvSpPr>
          <p:cNvPr id="49155" name="Text Box 3">
            <a:extLst>
              <a:ext uri="{FF2B5EF4-FFF2-40B4-BE49-F238E27FC236}">
                <a16:creationId xmlns:a16="http://schemas.microsoft.com/office/drawing/2014/main" id="{6C9644C1-F06B-4348-9B8B-CA9ACED684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650" y="304800"/>
            <a:ext cx="76263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 b="0">
                <a:latin typeface="Calibri" panose="020F0502020204030204" pitchFamily="34" charset="0"/>
              </a:rPr>
              <a:t>Mínimas ganadoras conectadas</a:t>
            </a:r>
            <a:endParaRPr lang="es-ES" altLang="es-MX" sz="3200" b="0">
              <a:latin typeface="Calibri" panose="020F0502020204030204" pitchFamily="34" charset="0"/>
            </a:endParaRPr>
          </a:p>
        </p:txBody>
      </p:sp>
      <p:sp>
        <p:nvSpPr>
          <p:cNvPr id="121860" name="Text Box 4">
            <a:extLst>
              <a:ext uri="{FF2B5EF4-FFF2-40B4-BE49-F238E27FC236}">
                <a16:creationId xmlns:a16="http://schemas.microsoft.com/office/drawing/2014/main" id="{4510F0DE-46CD-4561-BEE8-12355B6EEB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189038"/>
            <a:ext cx="8382000" cy="1554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b="0">
                <a:latin typeface="Calibri" panose="020F0502020204030204" pitchFamily="34" charset="0"/>
              </a:rPr>
              <a:t>Otro criterio ideológico: cada líder es más capaz de negociar con el (los) partidos adyacentes en el espectro</a:t>
            </a:r>
            <a:endParaRPr lang="es-ES" altLang="es-MX" sz="3200" b="0">
              <a:latin typeface="Calibri" panose="020F0502020204030204" pitchFamily="34" charset="0"/>
            </a:endParaRPr>
          </a:p>
        </p:txBody>
      </p:sp>
      <p:sp>
        <p:nvSpPr>
          <p:cNvPr id="121861" name="Text Box 5">
            <a:extLst>
              <a:ext uri="{FF2B5EF4-FFF2-40B4-BE49-F238E27FC236}">
                <a16:creationId xmlns:a16="http://schemas.microsoft.com/office/drawing/2014/main" id="{9F911808-57D0-4AD5-A694-B47EAEBDB6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8450" y="3733800"/>
            <a:ext cx="8382000" cy="1066800"/>
          </a:xfrm>
          <a:prstGeom prst="rect">
            <a:avLst/>
          </a:prstGeom>
          <a:solidFill>
            <a:srgbClr val="FFCC66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 b="0">
                <a:latin typeface="Calibri" panose="020F0502020204030204" pitchFamily="34" charset="0"/>
              </a:rPr>
              <a:t>De las coaliciones mínimas ganadoras, aquélla</a:t>
            </a:r>
            <a:br>
              <a:rPr lang="es-MX" altLang="es-MX" sz="3200" b="0">
                <a:latin typeface="Calibri" panose="020F0502020204030204" pitchFamily="34" charset="0"/>
              </a:rPr>
            </a:br>
            <a:r>
              <a:rPr lang="es-MX" altLang="es-MX" sz="3200" b="0" i="1">
                <a:latin typeface="Calibri" panose="020F0502020204030204" pitchFamily="34" charset="0"/>
              </a:rPr>
              <a:t>que no deje huecos</a:t>
            </a:r>
            <a:r>
              <a:rPr lang="es-MX" altLang="es-MX" sz="3200" b="0">
                <a:latin typeface="Calibri" panose="020F0502020204030204" pitchFamily="34" charset="0"/>
              </a:rPr>
              <a:t> en el espectro es más viable</a:t>
            </a:r>
            <a:endParaRPr lang="es-ES" altLang="es-MX" sz="3200" b="0">
              <a:latin typeface="Calibri" panose="020F0502020204030204" pitchFamily="34" charset="0"/>
            </a:endParaRPr>
          </a:p>
        </p:txBody>
      </p:sp>
      <p:sp>
        <p:nvSpPr>
          <p:cNvPr id="121862" name="Text Box 6">
            <a:extLst>
              <a:ext uri="{FF2B5EF4-FFF2-40B4-BE49-F238E27FC236}">
                <a16:creationId xmlns:a16="http://schemas.microsoft.com/office/drawing/2014/main" id="{37737F97-22C0-4212-8455-06E27ACE3D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72350" y="6342063"/>
            <a:ext cx="13906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altLang="es-MX" sz="1600" b="0">
                <a:latin typeface="Calibri" panose="020F0502020204030204" pitchFamily="34" charset="0"/>
              </a:rPr>
              <a:t>Ej. Lijphart</a:t>
            </a:r>
          </a:p>
        </p:txBody>
      </p:sp>
      <p:sp>
        <p:nvSpPr>
          <p:cNvPr id="121863" name="AutoShape 7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7989500A-0186-4B3E-B85F-EC25086C3C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05600" y="6303963"/>
            <a:ext cx="609600" cy="381000"/>
          </a:xfrm>
          <a:prstGeom prst="actionButtonBlank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MX" altLang="es-MX"/>
          </a:p>
        </p:txBody>
      </p:sp>
      <p:sp>
        <p:nvSpPr>
          <p:cNvPr id="121864" name="Line 8">
            <a:extLst>
              <a:ext uri="{FF2B5EF4-FFF2-40B4-BE49-F238E27FC236}">
                <a16:creationId xmlns:a16="http://schemas.microsoft.com/office/drawing/2014/main" id="{B0258389-082B-4FF7-AC0A-145976B126BB}"/>
              </a:ext>
            </a:extLst>
          </p:cNvPr>
          <p:cNvSpPr>
            <a:spLocks noChangeShapeType="1"/>
          </p:cNvSpPr>
          <p:nvPr/>
        </p:nvSpPr>
        <p:spPr bwMode="auto">
          <a:xfrm>
            <a:off x="6819900" y="6494463"/>
            <a:ext cx="381000" cy="158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E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1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1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1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18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14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1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190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1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858" grpId="0" animBg="1" autoUpdateAnimBg="0"/>
      <p:bldP spid="121860" grpId="0" autoUpdateAnimBg="0"/>
      <p:bldP spid="121861" grpId="0" animBg="1" autoUpdateAnimBg="0"/>
      <p:bldP spid="121862" grpId="0" autoUpdateAnimBg="0"/>
      <p:bldP spid="121863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8" name="Picture 2" descr="Image result for german bier critics">
            <a:extLst>
              <a:ext uri="{FF2B5EF4-FFF2-40B4-BE49-F238E27FC236}">
                <a16:creationId xmlns:a16="http://schemas.microsoft.com/office/drawing/2014/main" id="{2CE23C3D-3635-4FD0-8E2C-79994C2E41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463" y="981075"/>
            <a:ext cx="8350250" cy="5218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1029" descr="C:\My Documents\My Pictures\german_ballot_1933.gif">
            <a:extLst>
              <a:ext uri="{FF2B5EF4-FFF2-40B4-BE49-F238E27FC236}">
                <a16:creationId xmlns:a16="http://schemas.microsoft.com/office/drawing/2014/main" id="{3CC75A3A-8FF9-4500-B024-30C5473118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304800"/>
            <a:ext cx="2376488" cy="3452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03" name="Picture 1032" descr="C:\My Documents\My Pictures\MERKEL91.jpg">
            <a:extLst>
              <a:ext uri="{FF2B5EF4-FFF2-40B4-BE49-F238E27FC236}">
                <a16:creationId xmlns:a16="http://schemas.microsoft.com/office/drawing/2014/main" id="{DB6E7858-7596-4F6B-B953-C7E5398677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1600200"/>
            <a:ext cx="1206500" cy="1206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04" name="Picture 1034" descr="C:\My Documents\My Pictures\Schroeder96.jpg">
            <a:extLst>
              <a:ext uri="{FF2B5EF4-FFF2-40B4-BE49-F238E27FC236}">
                <a16:creationId xmlns:a16="http://schemas.microsoft.com/office/drawing/2014/main" id="{91583551-0A83-422A-BDD7-0581602B7C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2971800"/>
            <a:ext cx="1206500" cy="1206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AutoShape 3">
            <a:hlinkClick r:id="" action="ppaction://hlinkshowjump?jump=lastslideviewed" highlightClick="1"/>
            <a:extLst>
              <a:ext uri="{FF2B5EF4-FFF2-40B4-BE49-F238E27FC236}">
                <a16:creationId xmlns:a16="http://schemas.microsoft.com/office/drawing/2014/main" id="{FE20A6A7-8C29-4F8B-8F77-36EF8E6908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34350" y="6115050"/>
            <a:ext cx="381000" cy="381000"/>
          </a:xfrm>
          <a:prstGeom prst="actionButtonReturn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MX" altLang="es-MX"/>
          </a:p>
        </p:txBody>
      </p:sp>
      <p:sp>
        <p:nvSpPr>
          <p:cNvPr id="52227" name="Text Box 5">
            <a:extLst>
              <a:ext uri="{FF2B5EF4-FFF2-40B4-BE49-F238E27FC236}">
                <a16:creationId xmlns:a16="http://schemas.microsoft.com/office/drawing/2014/main" id="{0FC29B5F-3F6E-44D4-AAD6-29DF4B703E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7050" y="304800"/>
            <a:ext cx="81597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 b="0">
                <a:latin typeface="Calibri" panose="020F0502020204030204" pitchFamily="34" charset="0"/>
              </a:rPr>
              <a:t>La elección general del 18 de septiembre, 2005</a:t>
            </a:r>
            <a:endParaRPr lang="es-ES" altLang="es-MX" sz="3200" b="0">
              <a:latin typeface="Calibri" panose="020F0502020204030204" pitchFamily="34" charset="0"/>
            </a:endParaRPr>
          </a:p>
        </p:txBody>
      </p:sp>
      <p:graphicFrame>
        <p:nvGraphicFramePr>
          <p:cNvPr id="52228" name="Object 1024">
            <a:extLst>
              <a:ext uri="{FF2B5EF4-FFF2-40B4-BE49-F238E27FC236}">
                <a16:creationId xmlns:a16="http://schemas.microsoft.com/office/drawing/2014/main" id="{651A0935-FB86-4C50-9761-76084134CFF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232025" y="1143000"/>
          <a:ext cx="4678363" cy="2600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489" name="Worksheet" r:id="rId3" imgW="4677032" imgH="2600680" progId="Excel.Sheet.8">
                  <p:embed/>
                </p:oleObj>
              </mc:Choice>
              <mc:Fallback>
                <p:oleObj name="Worksheet" r:id="rId3" imgW="4677032" imgH="2600680" progId="Excel.Sheet.8">
                  <p:embed/>
                  <p:pic>
                    <p:nvPicPr>
                      <p:cNvPr id="52228" name="Object 1024">
                        <a:extLst>
                          <a:ext uri="{FF2B5EF4-FFF2-40B4-BE49-F238E27FC236}">
                            <a16:creationId xmlns:a16="http://schemas.microsoft.com/office/drawing/2014/main" id="{651A0935-FB86-4C50-9761-76084134CFF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32025" y="1143000"/>
                        <a:ext cx="4678363" cy="2600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2753" name="Object 1025">
            <a:extLst>
              <a:ext uri="{FF2B5EF4-FFF2-40B4-BE49-F238E27FC236}">
                <a16:creationId xmlns:a16="http://schemas.microsoft.com/office/drawing/2014/main" id="{22177AB8-15E9-4F47-93DE-AFC3F4969F1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232025" y="3876675"/>
          <a:ext cx="4678363" cy="2600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490" name="Worksheet" r:id="rId5" imgW="4677032" imgH="2600680" progId="Excel.Sheet.8">
                  <p:embed/>
                </p:oleObj>
              </mc:Choice>
              <mc:Fallback>
                <p:oleObj name="Worksheet" r:id="rId5" imgW="4677032" imgH="2600680" progId="Excel.Sheet.8">
                  <p:embed/>
                  <p:pic>
                    <p:nvPicPr>
                      <p:cNvPr id="202753" name="Object 1025">
                        <a:extLst>
                          <a:ext uri="{FF2B5EF4-FFF2-40B4-BE49-F238E27FC236}">
                            <a16:creationId xmlns:a16="http://schemas.microsoft.com/office/drawing/2014/main" id="{22177AB8-15E9-4F47-93DE-AFC3F4969F1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32025" y="3876675"/>
                        <a:ext cx="4678363" cy="2600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2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ext Box 1026">
            <a:extLst>
              <a:ext uri="{FF2B5EF4-FFF2-40B4-BE49-F238E27FC236}">
                <a16:creationId xmlns:a16="http://schemas.microsoft.com/office/drawing/2014/main" id="{F1821752-8AC7-4061-9E92-D36D56E362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" y="1295400"/>
            <a:ext cx="73914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b="0">
                <a:latin typeface="Calibri" panose="020F0502020204030204" pitchFamily="34" charset="0"/>
              </a:rPr>
              <a:t>Auge notable con Federico II “El Grande” (1740-1786)</a:t>
            </a:r>
            <a:endParaRPr lang="es-ES" altLang="es-MX" sz="3200" b="0">
              <a:latin typeface="Calibri" panose="020F0502020204030204" pitchFamily="34" charset="0"/>
            </a:endParaRPr>
          </a:p>
        </p:txBody>
      </p:sp>
      <p:sp>
        <p:nvSpPr>
          <p:cNvPr id="168963" name="Text Box 1027">
            <a:extLst>
              <a:ext uri="{FF2B5EF4-FFF2-40B4-BE49-F238E27FC236}">
                <a16:creationId xmlns:a16="http://schemas.microsoft.com/office/drawing/2014/main" id="{A926D449-749B-41AF-A70D-AB60738DD4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" y="2530475"/>
            <a:ext cx="38100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b="0">
                <a:latin typeface="Calibri" panose="020F0502020204030204" pitchFamily="34" charset="0"/>
              </a:rPr>
              <a:t>Ilustración (Voltaire);  sociedad espartana</a:t>
            </a:r>
            <a:endParaRPr lang="es-ES" altLang="es-MX" sz="3200" b="0">
              <a:latin typeface="Calibri" panose="020F0502020204030204" pitchFamily="34" charset="0"/>
            </a:endParaRPr>
          </a:p>
        </p:txBody>
      </p:sp>
      <p:sp>
        <p:nvSpPr>
          <p:cNvPr id="7172" name="Text Box 1028">
            <a:extLst>
              <a:ext uri="{FF2B5EF4-FFF2-40B4-BE49-F238E27FC236}">
                <a16:creationId xmlns:a16="http://schemas.microsoft.com/office/drawing/2014/main" id="{B0F83DD0-2250-46AA-9233-439F491F01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1650" y="304800"/>
            <a:ext cx="30543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 b="0">
                <a:solidFill>
                  <a:schemeClr val="tx2"/>
                </a:solidFill>
                <a:latin typeface="Calibri" panose="020F0502020204030204" pitchFamily="34" charset="0"/>
              </a:rPr>
              <a:t>Los prusianos</a:t>
            </a:r>
            <a:endParaRPr lang="es-ES" altLang="es-MX" sz="3200" b="0">
              <a:latin typeface="Calibri" panose="020F0502020204030204" pitchFamily="34" charset="0"/>
            </a:endParaRPr>
          </a:p>
        </p:txBody>
      </p:sp>
      <p:pic>
        <p:nvPicPr>
          <p:cNvPr id="7173" name="Picture 1035" descr="C:\My Documents\My Pictures\armas prusia.jpg">
            <a:extLst>
              <a:ext uri="{FF2B5EF4-FFF2-40B4-BE49-F238E27FC236}">
                <a16:creationId xmlns:a16="http://schemas.microsoft.com/office/drawing/2014/main" id="{8F17C488-2DF7-4D5F-8220-D9FF41B7C2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2209800"/>
            <a:ext cx="3270250" cy="434340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rgbClr val="80808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8973" name="Text Box 1037">
            <a:extLst>
              <a:ext uri="{FF2B5EF4-FFF2-40B4-BE49-F238E27FC236}">
                <a16:creationId xmlns:a16="http://schemas.microsoft.com/office/drawing/2014/main" id="{FF8514DB-E9F5-4A0C-8F02-D71081DF76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3902075"/>
            <a:ext cx="4876800" cy="2041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b="0">
                <a:latin typeface="Calibri" panose="020F0502020204030204" pitchFamily="34" charset="0"/>
              </a:rPr>
              <a:t>Economía agrícola, </a:t>
            </a:r>
            <a:r>
              <a:rPr lang="es-MX" altLang="es-MX" sz="3200" b="0" i="1">
                <a:latin typeface="Calibri" panose="020F0502020204030204" pitchFamily="34" charset="0"/>
              </a:rPr>
              <a:t>Junkers</a:t>
            </a:r>
            <a:r>
              <a:rPr lang="es-MX" altLang="es-MX" sz="3200" b="0">
                <a:latin typeface="Calibri" panose="020F0502020204030204" pitchFamily="34" charset="0"/>
              </a:rPr>
              <a:t> </a:t>
            </a:r>
            <a:br>
              <a:rPr lang="es-MX" altLang="es-MX" sz="3200" b="0">
                <a:latin typeface="Calibri" panose="020F0502020204030204" pitchFamily="34" charset="0"/>
              </a:rPr>
            </a:br>
            <a:r>
              <a:rPr lang="es-MX" altLang="es-MX" sz="3200" b="0">
                <a:latin typeface="Calibri" panose="020F0502020204030204" pitchFamily="34" charset="0"/>
              </a:rPr>
              <a:t>aliados con Estado para </a:t>
            </a:r>
            <a:br>
              <a:rPr lang="es-MX" altLang="es-MX" sz="3200" b="0">
                <a:latin typeface="Calibri" panose="020F0502020204030204" pitchFamily="34" charset="0"/>
              </a:rPr>
            </a:br>
            <a:r>
              <a:rPr lang="es-MX" altLang="es-MX" sz="3200" b="0">
                <a:latin typeface="Calibri" panose="020F0502020204030204" pitchFamily="34" charset="0"/>
              </a:rPr>
              <a:t>someter campesinos  </a:t>
            </a:r>
            <a:br>
              <a:rPr lang="es-MX" altLang="es-MX" sz="3200" b="0">
                <a:latin typeface="Calibri" panose="020F0502020204030204" pitchFamily="34" charset="0"/>
              </a:rPr>
            </a:br>
            <a:r>
              <a:rPr lang="es-MX" altLang="es-MX" sz="3200" b="0">
                <a:latin typeface="Calibri" panose="020F0502020204030204" pitchFamily="34" charset="0"/>
              </a:rPr>
              <a:t>(B. Moore)</a:t>
            </a:r>
            <a:endParaRPr lang="es-ES" altLang="es-MX" sz="3200" b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8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8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8963" grpId="0" autoUpdateAnimBg="0"/>
      <p:bldP spid="168973" grpId="0" autoUpdateAnimBg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Text Box 2">
            <a:extLst>
              <a:ext uri="{FF2B5EF4-FFF2-40B4-BE49-F238E27FC236}">
                <a16:creationId xmlns:a16="http://schemas.microsoft.com/office/drawing/2014/main" id="{F1255C03-9257-4485-8421-1F8C03514D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7050" y="222250"/>
            <a:ext cx="82359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 b="0">
                <a:latin typeface="Calibri" panose="020F0502020204030204" pitchFamily="34" charset="0"/>
              </a:rPr>
              <a:t>Coaliciones en gobiernos europeos, 1945-87 </a:t>
            </a:r>
            <a:endParaRPr lang="en-US" altLang="es-MX" sz="3200" b="0">
              <a:latin typeface="Calibri" panose="020F0502020204030204" pitchFamily="34" charset="0"/>
            </a:endParaRPr>
          </a:p>
        </p:txBody>
      </p:sp>
      <p:sp>
        <p:nvSpPr>
          <p:cNvPr id="53251" name="Text Box 3">
            <a:extLst>
              <a:ext uri="{FF2B5EF4-FFF2-40B4-BE49-F238E27FC236}">
                <a16:creationId xmlns:a16="http://schemas.microsoft.com/office/drawing/2014/main" id="{59DD4CB6-09C7-4AD9-A6BC-2D0E91D91B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5851525"/>
            <a:ext cx="36576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2000" b="0">
                <a:solidFill>
                  <a:srgbClr val="990000"/>
                </a:solidFill>
                <a:latin typeface="Calibri" panose="020F0502020204030204" pitchFamily="34" charset="0"/>
              </a:rPr>
              <a:t>Fuente: Laver + Schofield 1990 </a:t>
            </a:r>
            <a:endParaRPr lang="es-ES" altLang="es-MX" sz="2000" b="0">
              <a:solidFill>
                <a:srgbClr val="990000"/>
              </a:solidFill>
              <a:latin typeface="Calibri" panose="020F0502020204030204" pitchFamily="34" charset="0"/>
            </a:endParaRPr>
          </a:p>
        </p:txBody>
      </p:sp>
      <p:graphicFrame>
        <p:nvGraphicFramePr>
          <p:cNvPr id="53252" name="Object 1024">
            <a:extLst>
              <a:ext uri="{FF2B5EF4-FFF2-40B4-BE49-F238E27FC236}">
                <a16:creationId xmlns:a16="http://schemas.microsoft.com/office/drawing/2014/main" id="{5E1E8A3F-A83C-4621-A0B3-FBBD088AA03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38150" y="1219200"/>
          <a:ext cx="8305800" cy="4300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13" name="Hoja de cálculo" r:id="rId3" imgW="5096113" imgH="2924413" progId="Excel.Sheet.8">
                  <p:embed/>
                </p:oleObj>
              </mc:Choice>
              <mc:Fallback>
                <p:oleObj name="Hoja de cálculo" r:id="rId3" imgW="5096113" imgH="2924413" progId="Excel.Sheet.8">
                  <p:embed/>
                  <p:pic>
                    <p:nvPicPr>
                      <p:cNvPr id="53252" name="Object 1024">
                        <a:extLst>
                          <a:ext uri="{FF2B5EF4-FFF2-40B4-BE49-F238E27FC236}">
                            <a16:creationId xmlns:a16="http://schemas.microsoft.com/office/drawing/2014/main" id="{5E1E8A3F-A83C-4621-A0B3-FBBD088AA03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8150" y="1219200"/>
                        <a:ext cx="8305800" cy="4300538"/>
                      </a:xfrm>
                      <a:prstGeom prst="rect">
                        <a:avLst/>
                      </a:prstGeom>
                      <a:solidFill>
                        <a:schemeClr val="folHlink"/>
                      </a:solidFill>
                      <a:ln>
                        <a:noFill/>
                      </a:ln>
                      <a:effectLst>
                        <a:outerShdw dist="107763" dir="2700000" algn="ctr" rotWithShape="0">
                          <a:schemeClr val="bg2"/>
                        </a:outerShdw>
                      </a:effectLst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253" name="AutoShape 5">
            <a:hlinkClick r:id="" action="ppaction://hlinkshowjump?jump=lastslideviewed" highlightClick="1"/>
            <a:extLst>
              <a:ext uri="{FF2B5EF4-FFF2-40B4-BE49-F238E27FC236}">
                <a16:creationId xmlns:a16="http://schemas.microsoft.com/office/drawing/2014/main" id="{F700EFA6-47F4-46EC-A5EF-08A782F735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34350" y="6115050"/>
            <a:ext cx="381000" cy="381000"/>
          </a:xfrm>
          <a:prstGeom prst="actionButtonReturn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MX" altLang="es-MX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4800" name="Object 1024">
            <a:extLst>
              <a:ext uri="{FF2B5EF4-FFF2-40B4-BE49-F238E27FC236}">
                <a16:creationId xmlns:a16="http://schemas.microsoft.com/office/drawing/2014/main" id="{DBC6F0EE-EEE9-4A09-AAD6-C89F1D8A671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409700" y="1166813"/>
          <a:ext cx="6667500" cy="5362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537" name="Gráfico" r:id="rId3" imgW="3696119" imgH="2972257" progId="Excel.Chart.8">
                  <p:embed/>
                </p:oleObj>
              </mc:Choice>
              <mc:Fallback>
                <p:oleObj name="Gráfico" r:id="rId3" imgW="3696119" imgH="2972257" progId="Excel.Chart.8">
                  <p:embed/>
                  <p:pic>
                    <p:nvPicPr>
                      <p:cNvPr id="204800" name="Object 1024">
                        <a:extLst>
                          <a:ext uri="{FF2B5EF4-FFF2-40B4-BE49-F238E27FC236}">
                            <a16:creationId xmlns:a16="http://schemas.microsoft.com/office/drawing/2014/main" id="{DBC6F0EE-EEE9-4A09-AAD6-C89F1D8A671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9700" y="1166813"/>
                        <a:ext cx="6667500" cy="5362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>
                        <a:outerShdw dist="107763" dir="2700000" algn="ctr" rotWithShape="0">
                          <a:schemeClr val="bg2"/>
                        </a:outerShdw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4275" name="Text Box 1027">
            <a:extLst>
              <a:ext uri="{FF2B5EF4-FFF2-40B4-BE49-F238E27FC236}">
                <a16:creationId xmlns:a16="http://schemas.microsoft.com/office/drawing/2014/main" id="{D3664876-50B0-4E0D-84AA-58887364E3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6650" y="222250"/>
            <a:ext cx="70167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 b="0">
                <a:latin typeface="Calibri" panose="020F0502020204030204" pitchFamily="34" charset="0"/>
              </a:rPr>
              <a:t>Elección general de 2005 </a:t>
            </a:r>
            <a:endParaRPr lang="en-US" altLang="es-MX" sz="3200" b="0">
              <a:latin typeface="Calibri" panose="020F0502020204030204" pitchFamily="34" charset="0"/>
            </a:endParaRPr>
          </a:p>
        </p:txBody>
      </p:sp>
      <p:sp>
        <p:nvSpPr>
          <p:cNvPr id="189444" name="AutoShape 1028">
            <a:hlinkClick r:id="" action="ppaction://hlinkshowjump?jump=lastslideviewed" highlightClick="1"/>
            <a:extLst>
              <a:ext uri="{FF2B5EF4-FFF2-40B4-BE49-F238E27FC236}">
                <a16:creationId xmlns:a16="http://schemas.microsoft.com/office/drawing/2014/main" id="{CAE95032-0433-4671-A21C-FD148C34CC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8200" y="6248400"/>
            <a:ext cx="304800" cy="304800"/>
          </a:xfrm>
          <a:prstGeom prst="actionButtonReturn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MX" altLang="es-MX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48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894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94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OleChart spid="204800" grpId="0"/>
      <p:bldP spid="189444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5298" name="Object 1024">
            <a:extLst>
              <a:ext uri="{FF2B5EF4-FFF2-40B4-BE49-F238E27FC236}">
                <a16:creationId xmlns:a16="http://schemas.microsoft.com/office/drawing/2014/main" id="{91FD27FA-5DED-4CD0-99F3-131BD95DDD8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43050" y="1295400"/>
          <a:ext cx="5918200" cy="4264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561" name="Worksheet" r:id="rId3" imgW="2791231" imgH="2010016" progId="Excel.Sheet.8">
                  <p:embed/>
                </p:oleObj>
              </mc:Choice>
              <mc:Fallback>
                <p:oleObj name="Worksheet" r:id="rId3" imgW="2791231" imgH="2010016" progId="Excel.Sheet.8">
                  <p:embed/>
                  <p:pic>
                    <p:nvPicPr>
                      <p:cNvPr id="55298" name="Object 1024">
                        <a:extLst>
                          <a:ext uri="{FF2B5EF4-FFF2-40B4-BE49-F238E27FC236}">
                            <a16:creationId xmlns:a16="http://schemas.microsoft.com/office/drawing/2014/main" id="{91FD27FA-5DED-4CD0-99F3-131BD95DDD8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3050" y="1295400"/>
                        <a:ext cx="5918200" cy="4264025"/>
                      </a:xfrm>
                      <a:prstGeom prst="rect">
                        <a:avLst/>
                      </a:prstGeom>
                      <a:solidFill>
                        <a:srgbClr val="FFCC66"/>
                      </a:solidFill>
                      <a:ln>
                        <a:noFill/>
                      </a:ln>
                      <a:effectLst>
                        <a:outerShdw dist="107763" dir="2700000" algn="ctr" rotWithShape="0">
                          <a:schemeClr val="bg2"/>
                        </a:outerShdw>
                      </a:effectLst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5299" name="Text Box 1027">
            <a:extLst>
              <a:ext uri="{FF2B5EF4-FFF2-40B4-BE49-F238E27FC236}">
                <a16:creationId xmlns:a16="http://schemas.microsoft.com/office/drawing/2014/main" id="{5D4CFA97-92D7-49A5-A118-833E745C4B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4650" y="222250"/>
            <a:ext cx="8540750" cy="1066800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 b="0">
                <a:latin typeface="Calibri" panose="020F0502020204030204" pitchFamily="34" charset="0"/>
              </a:rPr>
              <a:t>Escaños en la cámara de los comunes, Reino Unido</a:t>
            </a:r>
            <a:endParaRPr lang="en-US" altLang="es-MX" sz="3200" b="0">
              <a:latin typeface="Calibri" panose="020F0502020204030204" pitchFamily="34" charset="0"/>
            </a:endParaRPr>
          </a:p>
        </p:txBody>
      </p:sp>
      <p:sp>
        <p:nvSpPr>
          <p:cNvPr id="111620" name="Oval 1028">
            <a:extLst>
              <a:ext uri="{FF2B5EF4-FFF2-40B4-BE49-F238E27FC236}">
                <a16:creationId xmlns:a16="http://schemas.microsoft.com/office/drawing/2014/main" id="{8D5A0CAD-32A3-43DA-9FD9-0A73578B7E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81350" y="1673225"/>
            <a:ext cx="1143000" cy="533400"/>
          </a:xfrm>
          <a:prstGeom prst="ellipse">
            <a:avLst/>
          </a:prstGeom>
          <a:noFill/>
          <a:ln w="38100">
            <a:solidFill>
              <a:srgbClr val="FF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MX" altLang="es-MX"/>
          </a:p>
        </p:txBody>
      </p:sp>
      <p:sp>
        <p:nvSpPr>
          <p:cNvPr id="111621" name="Oval 1029">
            <a:extLst>
              <a:ext uri="{FF2B5EF4-FFF2-40B4-BE49-F238E27FC236}">
                <a16:creationId xmlns:a16="http://schemas.microsoft.com/office/drawing/2014/main" id="{E8D84522-CC49-4818-A295-4662A7E992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81350" y="2111375"/>
            <a:ext cx="1143000" cy="533400"/>
          </a:xfrm>
          <a:prstGeom prst="ellipse">
            <a:avLst/>
          </a:prstGeom>
          <a:noFill/>
          <a:ln w="38100">
            <a:solidFill>
              <a:srgbClr val="FF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MX" altLang="es-MX"/>
          </a:p>
        </p:txBody>
      </p:sp>
      <p:sp>
        <p:nvSpPr>
          <p:cNvPr id="111622" name="Oval 1030">
            <a:extLst>
              <a:ext uri="{FF2B5EF4-FFF2-40B4-BE49-F238E27FC236}">
                <a16:creationId xmlns:a16="http://schemas.microsoft.com/office/drawing/2014/main" id="{4644DD55-C52F-4EFF-A715-71FDD29528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14850" y="2511425"/>
            <a:ext cx="1143000" cy="533400"/>
          </a:xfrm>
          <a:prstGeom prst="ellipse">
            <a:avLst/>
          </a:prstGeom>
          <a:noFill/>
          <a:ln w="38100">
            <a:solidFill>
              <a:srgbClr val="FF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MX" altLang="es-MX"/>
          </a:p>
        </p:txBody>
      </p:sp>
      <p:sp>
        <p:nvSpPr>
          <p:cNvPr id="111623" name="Oval 1031">
            <a:extLst>
              <a:ext uri="{FF2B5EF4-FFF2-40B4-BE49-F238E27FC236}">
                <a16:creationId xmlns:a16="http://schemas.microsoft.com/office/drawing/2014/main" id="{15A9B5ED-980C-45B8-8F60-6A39007E91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76750" y="2949575"/>
            <a:ext cx="1143000" cy="533400"/>
          </a:xfrm>
          <a:prstGeom prst="ellipse">
            <a:avLst/>
          </a:prstGeom>
          <a:noFill/>
          <a:ln w="38100">
            <a:solidFill>
              <a:srgbClr val="FF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MX" altLang="es-MX"/>
          </a:p>
        </p:txBody>
      </p:sp>
      <p:sp>
        <p:nvSpPr>
          <p:cNvPr id="111624" name="Oval 1032">
            <a:extLst>
              <a:ext uri="{FF2B5EF4-FFF2-40B4-BE49-F238E27FC236}">
                <a16:creationId xmlns:a16="http://schemas.microsoft.com/office/drawing/2014/main" id="{04113E4F-92BA-41C7-A65D-871D1F0D71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43250" y="3368675"/>
            <a:ext cx="1143000" cy="533400"/>
          </a:xfrm>
          <a:prstGeom prst="ellipse">
            <a:avLst/>
          </a:prstGeom>
          <a:noFill/>
          <a:ln w="38100">
            <a:solidFill>
              <a:srgbClr val="FF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MX" altLang="es-MX"/>
          </a:p>
        </p:txBody>
      </p:sp>
      <p:sp>
        <p:nvSpPr>
          <p:cNvPr id="111625" name="Oval 1033">
            <a:extLst>
              <a:ext uri="{FF2B5EF4-FFF2-40B4-BE49-F238E27FC236}">
                <a16:creationId xmlns:a16="http://schemas.microsoft.com/office/drawing/2014/main" id="{10992400-7253-48C4-BA68-960ECC26A0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43250" y="3806825"/>
            <a:ext cx="1143000" cy="533400"/>
          </a:xfrm>
          <a:prstGeom prst="ellipse">
            <a:avLst/>
          </a:prstGeom>
          <a:noFill/>
          <a:ln w="38100">
            <a:solidFill>
              <a:srgbClr val="FF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MX" altLang="es-MX"/>
          </a:p>
        </p:txBody>
      </p:sp>
      <p:sp>
        <p:nvSpPr>
          <p:cNvPr id="111626" name="Oval 1034">
            <a:extLst>
              <a:ext uri="{FF2B5EF4-FFF2-40B4-BE49-F238E27FC236}">
                <a16:creationId xmlns:a16="http://schemas.microsoft.com/office/drawing/2014/main" id="{14EABB4B-916C-4CD5-8536-0DA7C88D0A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4200" y="4225925"/>
            <a:ext cx="1143000" cy="533400"/>
          </a:xfrm>
          <a:prstGeom prst="ellipse">
            <a:avLst/>
          </a:prstGeom>
          <a:noFill/>
          <a:ln w="38100">
            <a:solidFill>
              <a:srgbClr val="FF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MX" altLang="es-MX"/>
          </a:p>
        </p:txBody>
      </p:sp>
      <p:sp>
        <p:nvSpPr>
          <p:cNvPr id="111627" name="Oval 1035">
            <a:extLst>
              <a:ext uri="{FF2B5EF4-FFF2-40B4-BE49-F238E27FC236}">
                <a16:creationId xmlns:a16="http://schemas.microsoft.com/office/drawing/2014/main" id="{5DC1C9CD-F957-406F-93BD-0C378FD8E3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76750" y="4625975"/>
            <a:ext cx="1143000" cy="533400"/>
          </a:xfrm>
          <a:prstGeom prst="ellipse">
            <a:avLst/>
          </a:prstGeom>
          <a:noFill/>
          <a:ln w="38100">
            <a:solidFill>
              <a:srgbClr val="FF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MX" altLang="es-MX"/>
          </a:p>
        </p:txBody>
      </p:sp>
      <p:sp>
        <p:nvSpPr>
          <p:cNvPr id="111628" name="Oval 1036">
            <a:extLst>
              <a:ext uri="{FF2B5EF4-FFF2-40B4-BE49-F238E27FC236}">
                <a16:creationId xmlns:a16="http://schemas.microsoft.com/office/drawing/2014/main" id="{4E881E77-A8C9-4BDA-8917-B4BE29F6D7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57700" y="5064125"/>
            <a:ext cx="1143000" cy="533400"/>
          </a:xfrm>
          <a:prstGeom prst="ellipse">
            <a:avLst/>
          </a:prstGeom>
          <a:noFill/>
          <a:ln w="38100">
            <a:solidFill>
              <a:srgbClr val="FF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MX" altLang="es-MX"/>
          </a:p>
        </p:txBody>
      </p:sp>
      <p:sp>
        <p:nvSpPr>
          <p:cNvPr id="111629" name="Text Box 1037">
            <a:extLst>
              <a:ext uri="{FF2B5EF4-FFF2-40B4-BE49-F238E27FC236}">
                <a16:creationId xmlns:a16="http://schemas.microsoft.com/office/drawing/2014/main" id="{B92EE0FF-48AE-4AC4-9EF9-12091B97FD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" y="5859463"/>
            <a:ext cx="83820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 b="0">
                <a:latin typeface="Calibri" panose="020F0502020204030204" pitchFamily="34" charset="0"/>
              </a:rPr>
              <a:t>Caso muy sencillo: (casi) siempre hay mayoría</a:t>
            </a:r>
            <a:endParaRPr lang="es-ES" altLang="es-MX" sz="3200" b="0" i="1">
              <a:latin typeface="Calibri" panose="020F0502020204030204" pitchFamily="34" charset="0"/>
            </a:endParaRPr>
          </a:p>
        </p:txBody>
      </p:sp>
      <p:sp>
        <p:nvSpPr>
          <p:cNvPr id="111630" name="AutoShape 1038">
            <a:hlinkClick r:id="" action="ppaction://hlinkshowjump?jump=lastslideviewed" highlightClick="1"/>
            <a:extLst>
              <a:ext uri="{FF2B5EF4-FFF2-40B4-BE49-F238E27FC236}">
                <a16:creationId xmlns:a16="http://schemas.microsoft.com/office/drawing/2014/main" id="{8D82D06E-2F95-406E-A487-E2AE8D3E88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05800" y="6362700"/>
            <a:ext cx="381000" cy="381000"/>
          </a:xfrm>
          <a:prstGeom prst="actionButtonReturn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MX" altLang="es-MX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1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5500"/>
                            </p:stCondLst>
                            <p:childTnLst>
                              <p:par>
                                <p:cTn id="8" presetID="23" presetClass="entr" presetSubtype="16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116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116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6100"/>
                            </p:stCondLst>
                            <p:childTnLst>
                              <p:par>
                                <p:cTn id="13" presetID="23" presetClass="entr" presetSubtype="16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16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116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6700"/>
                            </p:stCondLst>
                            <p:childTnLst>
                              <p:par>
                                <p:cTn id="18" presetID="23" presetClass="entr" presetSubtype="16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16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16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7300"/>
                            </p:stCondLst>
                            <p:childTnLst>
                              <p:par>
                                <p:cTn id="23" presetID="23" presetClass="entr" presetSubtype="16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116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116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7900"/>
                            </p:stCondLst>
                            <p:childTnLst>
                              <p:par>
                                <p:cTn id="28" presetID="23" presetClass="entr" presetSubtype="16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116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116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8500"/>
                            </p:stCondLst>
                            <p:childTnLst>
                              <p:par>
                                <p:cTn id="33" presetID="23" presetClass="entr" presetSubtype="16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116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116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 nodeType="afterGroup">
                            <p:stCondLst>
                              <p:cond delay="9100"/>
                            </p:stCondLst>
                            <p:childTnLst>
                              <p:par>
                                <p:cTn id="38" presetID="23" presetClass="entr" presetSubtype="16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116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116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 nodeType="afterGroup">
                            <p:stCondLst>
                              <p:cond delay="9700"/>
                            </p:stCondLst>
                            <p:childTnLst>
                              <p:par>
                                <p:cTn id="43" presetID="23" presetClass="entr" presetSubtype="16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116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116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 nodeType="afterGroup">
                            <p:stCondLst>
                              <p:cond delay="10300"/>
                            </p:stCondLst>
                            <p:childTnLst>
                              <p:par>
                                <p:cTn id="48" presetID="23" presetClass="entr" presetSubtype="16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116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116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 nodeType="afterGroup">
                            <p:stCondLst>
                              <p:cond delay="10900"/>
                            </p:stCondLst>
                            <p:childTnLst>
                              <p:par>
                                <p:cTn id="53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116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116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1620" grpId="0" animBg="1"/>
      <p:bldP spid="111621" grpId="0" animBg="1"/>
      <p:bldP spid="111622" grpId="0" animBg="1"/>
      <p:bldP spid="111623" grpId="0" animBg="1"/>
      <p:bldP spid="111624" grpId="0" animBg="1"/>
      <p:bldP spid="111625" grpId="0" animBg="1"/>
      <p:bldP spid="111626" grpId="0" animBg="1"/>
      <p:bldP spid="111627" grpId="0" animBg="1"/>
      <p:bldP spid="111628" grpId="0" animBg="1"/>
      <p:bldP spid="111629" grpId="0" autoUpdateAnimBg="0"/>
      <p:bldP spid="111630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Text Box 2">
            <a:extLst>
              <a:ext uri="{FF2B5EF4-FFF2-40B4-BE49-F238E27FC236}">
                <a16:creationId xmlns:a16="http://schemas.microsoft.com/office/drawing/2014/main" id="{C2494313-8CA9-4ED8-BF6A-601A285A7D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93850" y="304800"/>
            <a:ext cx="59499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 b="0">
                <a:solidFill>
                  <a:schemeClr val="tx2"/>
                </a:solidFill>
                <a:latin typeface="Garamond" panose="02020404030301010803" pitchFamily="18" charset="0"/>
              </a:rPr>
              <a:t>Helmut Kohl (1982-98)</a:t>
            </a:r>
            <a:endParaRPr lang="es-ES" altLang="es-MX" sz="3200" b="0">
              <a:latin typeface="Garamond" panose="02020404030301010803" pitchFamily="18" charset="0"/>
            </a:endParaRPr>
          </a:p>
        </p:txBody>
      </p:sp>
      <p:sp>
        <p:nvSpPr>
          <p:cNvPr id="84995" name="Text Box 3">
            <a:extLst>
              <a:ext uri="{FF2B5EF4-FFF2-40B4-BE49-F238E27FC236}">
                <a16:creationId xmlns:a16="http://schemas.microsoft.com/office/drawing/2014/main" id="{454F3BBB-2AA1-4202-8CCB-F0AC7B7DED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6300" y="1295400"/>
            <a:ext cx="73914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b="0">
                <a:latin typeface="Garamond" panose="02020404030301010803" pitchFamily="18" charset="0"/>
              </a:rPr>
              <a:t> xxx</a:t>
            </a:r>
            <a:endParaRPr lang="es-ES" altLang="es-MX" sz="3200" b="0">
              <a:latin typeface="Garamond" panose="02020404030301010803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4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995" grpId="0" autoUpdateAnimBg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Text Box 2">
            <a:extLst>
              <a:ext uri="{FF2B5EF4-FFF2-40B4-BE49-F238E27FC236}">
                <a16:creationId xmlns:a16="http://schemas.microsoft.com/office/drawing/2014/main" id="{E302F4E1-A514-4984-BA82-E4FDD18127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93850" y="304800"/>
            <a:ext cx="59499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 b="0">
                <a:solidFill>
                  <a:schemeClr val="tx2"/>
                </a:solidFill>
                <a:latin typeface="Garamond" panose="02020404030301010803" pitchFamily="18" charset="0"/>
              </a:rPr>
              <a:t>Los logros de </a:t>
            </a:r>
            <a:r>
              <a:rPr lang="es-MX" altLang="es-MX" sz="3200" b="0">
                <a:solidFill>
                  <a:schemeClr val="tx2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Schröder</a:t>
            </a:r>
            <a:r>
              <a:rPr lang="es-ES" altLang="es-MX" sz="3200" b="0">
                <a:solidFill>
                  <a:schemeClr val="tx2"/>
                </a:solidFill>
                <a:latin typeface="Garamond" panose="02020404030301010803" pitchFamily="18" charset="0"/>
              </a:rPr>
              <a:t> </a:t>
            </a:r>
            <a:r>
              <a:rPr lang="es-MX" altLang="es-MX" sz="3200" b="0">
                <a:solidFill>
                  <a:schemeClr val="tx2"/>
                </a:solidFill>
                <a:latin typeface="Garamond" panose="02020404030301010803" pitchFamily="18" charset="0"/>
              </a:rPr>
              <a:t>(1998-2002)</a:t>
            </a:r>
            <a:endParaRPr lang="es-ES" altLang="es-MX" sz="3200" b="0">
              <a:solidFill>
                <a:schemeClr val="tx2"/>
              </a:solidFill>
              <a:latin typeface="Garamond" panose="02020404030301010803" pitchFamily="18" charset="0"/>
            </a:endParaRPr>
          </a:p>
        </p:txBody>
      </p:sp>
      <p:sp>
        <p:nvSpPr>
          <p:cNvPr id="86020" name="Text Box 4">
            <a:extLst>
              <a:ext uri="{FF2B5EF4-FFF2-40B4-BE49-F238E27FC236}">
                <a16:creationId xmlns:a16="http://schemas.microsoft.com/office/drawing/2014/main" id="{29A4F436-6135-4C47-9283-FA6065E4D6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3763" y="1219200"/>
            <a:ext cx="739140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2800" b="0">
                <a:latin typeface="Garamond" panose="02020404030301010803" pitchFamily="18" charset="0"/>
              </a:rPr>
              <a:t> Reducción de impuestos (52 a 39% para </a:t>
            </a:r>
            <a:br>
              <a:rPr lang="es-MX" altLang="es-MX" sz="2800" b="0">
                <a:latin typeface="Garamond" panose="02020404030301010803" pitchFamily="18" charset="0"/>
              </a:rPr>
            </a:br>
            <a:r>
              <a:rPr lang="es-MX" altLang="es-MX" sz="2800" b="0">
                <a:latin typeface="Garamond" panose="02020404030301010803" pitchFamily="18" charset="0"/>
              </a:rPr>
              <a:t>  corporaciones; categ. máx. 53 a 42%)</a:t>
            </a:r>
            <a:endParaRPr lang="es-ES" altLang="es-MX" sz="2800" b="0">
              <a:latin typeface="Garamond" panose="02020404030301010803" pitchFamily="18" charset="0"/>
            </a:endParaRPr>
          </a:p>
        </p:txBody>
      </p:sp>
      <p:sp>
        <p:nvSpPr>
          <p:cNvPr id="86021" name="Text Box 5">
            <a:extLst>
              <a:ext uri="{FF2B5EF4-FFF2-40B4-BE49-F238E27FC236}">
                <a16:creationId xmlns:a16="http://schemas.microsoft.com/office/drawing/2014/main" id="{218B234C-233D-4478-B4BF-181FF73F7F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3763" y="2195513"/>
            <a:ext cx="73914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2800" b="0">
                <a:latin typeface="Garamond" panose="02020404030301010803" pitchFamily="18" charset="0"/>
              </a:rPr>
              <a:t> Sistema paralelo de pensiones privadas (pirámide)</a:t>
            </a:r>
            <a:endParaRPr lang="es-ES" altLang="es-MX" sz="2800" b="0">
              <a:latin typeface="Garamond" panose="02020404030301010803" pitchFamily="18" charset="0"/>
            </a:endParaRPr>
          </a:p>
        </p:txBody>
      </p:sp>
      <p:sp>
        <p:nvSpPr>
          <p:cNvPr id="86022" name="Text Box 6">
            <a:extLst>
              <a:ext uri="{FF2B5EF4-FFF2-40B4-BE49-F238E27FC236}">
                <a16:creationId xmlns:a16="http://schemas.microsoft.com/office/drawing/2014/main" id="{5047CA4F-A6D0-4787-B531-4FAC398F0E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3763" y="2860675"/>
            <a:ext cx="739140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2800" b="0">
                <a:latin typeface="Garamond" panose="02020404030301010803" pitchFamily="18" charset="0"/>
              </a:rPr>
              <a:t> Austeridad: ha frenado aumento gasto y deuda; </a:t>
            </a:r>
            <a:br>
              <a:rPr lang="es-MX" altLang="es-MX" sz="2800" b="0">
                <a:latin typeface="Garamond" panose="02020404030301010803" pitchFamily="18" charset="0"/>
              </a:rPr>
            </a:br>
            <a:r>
              <a:rPr lang="es-MX" altLang="es-MX" sz="2800" b="0">
                <a:latin typeface="Garamond" panose="02020404030301010803" pitchFamily="18" charset="0"/>
              </a:rPr>
              <a:t>   aún faltan recortes</a:t>
            </a:r>
            <a:endParaRPr lang="es-ES" altLang="es-MX" sz="2800" b="0">
              <a:latin typeface="Garamond" panose="02020404030301010803" pitchFamily="18" charset="0"/>
            </a:endParaRPr>
          </a:p>
        </p:txBody>
      </p:sp>
      <p:sp>
        <p:nvSpPr>
          <p:cNvPr id="86024" name="Text Box 8">
            <a:extLst>
              <a:ext uri="{FF2B5EF4-FFF2-40B4-BE49-F238E27FC236}">
                <a16:creationId xmlns:a16="http://schemas.microsoft.com/office/drawing/2014/main" id="{B5AA7ABE-A59A-41EF-BFDA-67525950FE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6300" y="3886200"/>
            <a:ext cx="739140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2800" b="0">
                <a:latin typeface="Garamond" panose="02020404030301010803" pitchFamily="18" charset="0"/>
              </a:rPr>
              <a:t>  Ley de inmigración más selectiva (capacitados); </a:t>
            </a:r>
            <a:br>
              <a:rPr lang="es-MX" altLang="es-MX" sz="2800" b="0">
                <a:latin typeface="Garamond" panose="02020404030301010803" pitchFamily="18" charset="0"/>
              </a:rPr>
            </a:br>
            <a:r>
              <a:rPr lang="es-MX" altLang="es-MX" sz="2800" b="0">
                <a:latin typeface="Garamond" panose="02020404030301010803" pitchFamily="18" charset="0"/>
              </a:rPr>
              <a:t>   </a:t>
            </a:r>
            <a:r>
              <a:rPr lang="es-MX" altLang="es-MX" sz="2800" b="0" i="1">
                <a:latin typeface="Garamond" panose="02020404030301010803" pitchFamily="18" charset="0"/>
              </a:rPr>
              <a:t>ius soli </a:t>
            </a:r>
            <a:r>
              <a:rPr lang="es-MX" altLang="es-MX" sz="2800" b="0">
                <a:latin typeface="Garamond" panose="02020404030301010803" pitchFamily="18" charset="0"/>
              </a:rPr>
              <a:t>remplaza</a:t>
            </a:r>
            <a:r>
              <a:rPr lang="es-MX" altLang="es-MX" sz="2800" b="0" i="1">
                <a:latin typeface="Garamond" panose="02020404030301010803" pitchFamily="18" charset="0"/>
              </a:rPr>
              <a:t> ius sanguini</a:t>
            </a:r>
            <a:endParaRPr lang="es-ES" altLang="es-MX" sz="2800" b="0" i="1">
              <a:latin typeface="Garamond" panose="02020404030301010803" pitchFamily="18" charset="0"/>
            </a:endParaRPr>
          </a:p>
        </p:txBody>
      </p:sp>
      <p:sp>
        <p:nvSpPr>
          <p:cNvPr id="86025" name="Text Box 9">
            <a:extLst>
              <a:ext uri="{FF2B5EF4-FFF2-40B4-BE49-F238E27FC236}">
                <a16:creationId xmlns:a16="http://schemas.microsoft.com/office/drawing/2014/main" id="{86190AD4-D025-41C6-BCDF-A55E6D6FED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3763" y="5683250"/>
            <a:ext cx="739140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2800" b="0">
                <a:latin typeface="Garamond" panose="02020404030301010803" pitchFamily="18" charset="0"/>
              </a:rPr>
              <a:t> Primeros involucramientos militares desde 1945 </a:t>
            </a:r>
            <a:br>
              <a:rPr lang="es-MX" altLang="es-MX" sz="2800" b="0">
                <a:latin typeface="Garamond" panose="02020404030301010803" pitchFamily="18" charset="0"/>
              </a:rPr>
            </a:br>
            <a:r>
              <a:rPr lang="es-MX" altLang="es-MX" sz="2800" b="0">
                <a:latin typeface="Garamond" panose="02020404030301010803" pitchFamily="18" charset="0"/>
              </a:rPr>
              <a:t>  (Kosovo, Afganistán); primera oposición a EUA</a:t>
            </a:r>
            <a:endParaRPr lang="es-ES" altLang="es-MX" sz="2800" b="0">
              <a:latin typeface="Garamond" panose="02020404030301010803" pitchFamily="18" charset="0"/>
            </a:endParaRPr>
          </a:p>
        </p:txBody>
      </p:sp>
      <p:sp>
        <p:nvSpPr>
          <p:cNvPr id="86026" name="Text Box 10">
            <a:extLst>
              <a:ext uri="{FF2B5EF4-FFF2-40B4-BE49-F238E27FC236}">
                <a16:creationId xmlns:a16="http://schemas.microsoft.com/office/drawing/2014/main" id="{F2490548-5D3B-45F7-85DB-772BB3F69C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3763" y="4748213"/>
            <a:ext cx="739140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2800" b="0">
                <a:latin typeface="Garamond" panose="02020404030301010803" pitchFamily="18" charset="0"/>
              </a:rPr>
              <a:t> Consiguió a Bavaria (</a:t>
            </a:r>
            <a:r>
              <a:rPr lang="es-MX" altLang="es-MX" sz="2800" b="0" i="1">
                <a:latin typeface="Garamond" panose="02020404030301010803" pitchFamily="18" charset="0"/>
              </a:rPr>
              <a:t>Land</a:t>
            </a:r>
            <a:r>
              <a:rPr lang="es-MX" altLang="es-MX" sz="2800" b="0">
                <a:latin typeface="Garamond" panose="02020404030301010803" pitchFamily="18" charset="0"/>
              </a:rPr>
              <a:t> más grande) para que </a:t>
            </a:r>
            <a:br>
              <a:rPr lang="es-MX" altLang="es-MX" sz="2800" b="0">
                <a:latin typeface="Garamond" panose="02020404030301010803" pitchFamily="18" charset="0"/>
              </a:rPr>
            </a:br>
            <a:r>
              <a:rPr lang="es-MX" altLang="es-MX" sz="2800" b="0">
                <a:latin typeface="Garamond" panose="02020404030301010803" pitchFamily="18" charset="0"/>
              </a:rPr>
              <a:t>   contribuya a la reconstrucción Este hasta 2020</a:t>
            </a:r>
            <a:endParaRPr lang="es-ES" altLang="es-MX" sz="2800" b="0">
              <a:latin typeface="Garamond" panose="02020404030301010803" pitchFamily="18" charset="0"/>
            </a:endParaRPr>
          </a:p>
        </p:txBody>
      </p:sp>
      <p:sp>
        <p:nvSpPr>
          <p:cNvPr id="86027" name="AutoShape 11">
            <a:hlinkClick r:id="" action="ppaction://hlinkshowjump?jump=lastslideviewed" highlightClick="1"/>
            <a:extLst>
              <a:ext uri="{FF2B5EF4-FFF2-40B4-BE49-F238E27FC236}">
                <a16:creationId xmlns:a16="http://schemas.microsoft.com/office/drawing/2014/main" id="{D00A932B-4018-4B92-ACF2-9A00FC112A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600" y="6172200"/>
            <a:ext cx="381000" cy="304800"/>
          </a:xfrm>
          <a:prstGeom prst="actionButtonReturn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MX" altLang="es-MX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55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11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165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22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275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3300"/>
                            </p:stCondLst>
                            <p:childTnLst>
                              <p:par>
                                <p:cTn id="23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6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6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020" grpId="0" autoUpdateAnimBg="0"/>
      <p:bldP spid="86021" grpId="0" autoUpdateAnimBg="0"/>
      <p:bldP spid="86022" grpId="0" autoUpdateAnimBg="0"/>
      <p:bldP spid="86024" grpId="0" autoUpdateAnimBg="0"/>
      <p:bldP spid="86025" grpId="0" autoUpdateAnimBg="0"/>
      <p:bldP spid="86026" grpId="0" autoUpdateAnimBg="0"/>
      <p:bldP spid="86027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ext Box 2">
            <a:extLst>
              <a:ext uri="{FF2B5EF4-FFF2-40B4-BE49-F238E27FC236}">
                <a16:creationId xmlns:a16="http://schemas.microsoft.com/office/drawing/2014/main" id="{2C9096FF-7452-49FA-94D8-707C17C2ED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3450" y="304800"/>
            <a:ext cx="47307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 b="0">
                <a:solidFill>
                  <a:schemeClr val="tx2"/>
                </a:solidFill>
                <a:latin typeface="Garamond" panose="02020404030301010803" pitchFamily="18" charset="0"/>
              </a:rPr>
              <a:t>Los logros de </a:t>
            </a:r>
            <a:r>
              <a:rPr lang="es-MX" altLang="es-MX" sz="3200" b="0">
                <a:solidFill>
                  <a:schemeClr val="tx2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Fox</a:t>
            </a:r>
            <a:endParaRPr lang="es-ES" altLang="es-MX" sz="3200" b="0">
              <a:solidFill>
                <a:schemeClr val="tx2"/>
              </a:solidFill>
              <a:latin typeface="Garamond" panose="02020404030301010803" pitchFamily="18" charset="0"/>
            </a:endParaRPr>
          </a:p>
        </p:txBody>
      </p:sp>
      <p:sp>
        <p:nvSpPr>
          <p:cNvPr id="87046" name="Text Box 6">
            <a:extLst>
              <a:ext uri="{FF2B5EF4-FFF2-40B4-BE49-F238E27FC236}">
                <a16:creationId xmlns:a16="http://schemas.microsoft.com/office/drawing/2014/main" id="{9FC11886-E620-4619-8231-E3D9E93F0A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3763" y="1447800"/>
            <a:ext cx="73914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2800" b="0">
                <a:latin typeface="Garamond" panose="02020404030301010803" pitchFamily="18" charset="0"/>
              </a:rPr>
              <a:t> Reforma constitucional indígena</a:t>
            </a:r>
            <a:endParaRPr lang="es-ES" altLang="es-MX" sz="2800" b="0">
              <a:latin typeface="Garamond" panose="02020404030301010803" pitchFamily="18" charset="0"/>
            </a:endParaRPr>
          </a:p>
        </p:txBody>
      </p:sp>
      <p:sp>
        <p:nvSpPr>
          <p:cNvPr id="87048" name="Text Box 8">
            <a:extLst>
              <a:ext uri="{FF2B5EF4-FFF2-40B4-BE49-F238E27FC236}">
                <a16:creationId xmlns:a16="http://schemas.microsoft.com/office/drawing/2014/main" id="{B1CD3751-7894-4F63-97C5-AE7EAF899E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1213" y="4972050"/>
            <a:ext cx="7391400" cy="519113"/>
          </a:xfrm>
          <a:prstGeom prst="rect">
            <a:avLst/>
          </a:prstGeom>
          <a:solidFill>
            <a:srgbClr val="FFCC66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2800" b="0">
                <a:latin typeface="Garamond" panose="02020404030301010803" pitchFamily="18" charset="0"/>
              </a:rPr>
              <a:t> El parlamentarismo es más decisivo</a:t>
            </a:r>
            <a:endParaRPr lang="es-ES" altLang="es-MX" sz="2800" b="0">
              <a:latin typeface="Garamond" panose="02020404030301010803" pitchFamily="18" charset="0"/>
            </a:endParaRPr>
          </a:p>
        </p:txBody>
      </p:sp>
      <p:sp>
        <p:nvSpPr>
          <p:cNvPr id="87050" name="Text Box 10">
            <a:extLst>
              <a:ext uri="{FF2B5EF4-FFF2-40B4-BE49-F238E27FC236}">
                <a16:creationId xmlns:a16="http://schemas.microsoft.com/office/drawing/2014/main" id="{FC9F1EEF-0245-4013-ACAA-F732E51933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3763" y="2057400"/>
            <a:ext cx="73914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2800" b="0">
                <a:latin typeface="Garamond" panose="02020404030301010803" pitchFamily="18" charset="0"/>
              </a:rPr>
              <a:t> Ley de derecho a la información</a:t>
            </a:r>
            <a:endParaRPr lang="es-ES" altLang="es-MX" sz="2800" b="0">
              <a:latin typeface="Garamond" panose="02020404030301010803" pitchFamily="18" charset="0"/>
            </a:endParaRPr>
          </a:p>
        </p:txBody>
      </p:sp>
      <p:sp>
        <p:nvSpPr>
          <p:cNvPr id="87051" name="Text Box 11">
            <a:extLst>
              <a:ext uri="{FF2B5EF4-FFF2-40B4-BE49-F238E27FC236}">
                <a16:creationId xmlns:a16="http://schemas.microsoft.com/office/drawing/2014/main" id="{D6E632EA-B058-4559-9B70-D5FA8D512E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3763" y="2667000"/>
            <a:ext cx="73914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2800" b="0">
                <a:latin typeface="Garamond" panose="02020404030301010803" pitchFamily="18" charset="0"/>
              </a:rPr>
              <a:t> Reformas menores al sistema financiero</a:t>
            </a:r>
            <a:endParaRPr lang="es-ES" altLang="es-MX" sz="2800" b="0">
              <a:latin typeface="Garamond" panose="02020404030301010803" pitchFamily="18" charset="0"/>
            </a:endParaRPr>
          </a:p>
        </p:txBody>
      </p:sp>
      <p:sp>
        <p:nvSpPr>
          <p:cNvPr id="87052" name="Text Box 12">
            <a:extLst>
              <a:ext uri="{FF2B5EF4-FFF2-40B4-BE49-F238E27FC236}">
                <a16:creationId xmlns:a16="http://schemas.microsoft.com/office/drawing/2014/main" id="{4C9326C4-B279-4F73-BAFE-C88934BD7B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3763" y="3276600"/>
            <a:ext cx="7716837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2800" b="0">
                <a:latin typeface="Garamond" panose="02020404030301010803" pitchFamily="18" charset="0"/>
              </a:rPr>
              <a:t> Reforma fiscal; aún falta aumentar base impositiva</a:t>
            </a:r>
            <a:endParaRPr lang="es-ES" altLang="es-MX" sz="2800" b="0">
              <a:latin typeface="Garamond" panose="02020404030301010803" pitchFamily="18" charset="0"/>
            </a:endParaRPr>
          </a:p>
        </p:txBody>
      </p:sp>
      <p:sp>
        <p:nvSpPr>
          <p:cNvPr id="87053" name="AutoShape 13">
            <a:hlinkClick r:id="" action="ppaction://hlinkshowjump?jump=lastslideviewed" highlightClick="1"/>
            <a:extLst>
              <a:ext uri="{FF2B5EF4-FFF2-40B4-BE49-F238E27FC236}">
                <a16:creationId xmlns:a16="http://schemas.microsoft.com/office/drawing/2014/main" id="{DB8BB3B2-93FC-45A7-9625-99B34641B9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600" y="6172200"/>
            <a:ext cx="381000" cy="304800"/>
          </a:xfrm>
          <a:prstGeom prst="actionButtonReturn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MX" altLang="es-MX"/>
          </a:p>
        </p:txBody>
      </p:sp>
      <p:sp>
        <p:nvSpPr>
          <p:cNvPr id="87054" name="Text Box 14">
            <a:extLst>
              <a:ext uri="{FF2B5EF4-FFF2-40B4-BE49-F238E27FC236}">
                <a16:creationId xmlns:a16="http://schemas.microsoft.com/office/drawing/2014/main" id="{151C37BA-ABC0-44E2-A0C2-D21E889B0C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1063" y="3900488"/>
            <a:ext cx="7716837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2800" b="0">
                <a:latin typeface="Garamond" panose="02020404030301010803" pitchFamily="18" charset="0"/>
              </a:rPr>
              <a:t> Reformas administrativas; falta genuino servicio civil</a:t>
            </a:r>
            <a:endParaRPr lang="es-ES" altLang="es-MX" sz="2800" b="0">
              <a:latin typeface="Garamond" panose="02020404030301010803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55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11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165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22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275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3300"/>
                            </p:stCondLst>
                            <p:childTnLst>
                              <p:par>
                                <p:cTn id="23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70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70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046" grpId="0" autoUpdateAnimBg="0"/>
      <p:bldP spid="87048" grpId="0" animBg="1" autoUpdateAnimBg="0"/>
      <p:bldP spid="87050" grpId="0" autoUpdateAnimBg="0"/>
      <p:bldP spid="87051" grpId="0" autoUpdateAnimBg="0"/>
      <p:bldP spid="87052" grpId="0" autoUpdateAnimBg="0"/>
      <p:bldP spid="87053" grpId="0" animBg="1"/>
      <p:bldP spid="87054" grpId="0" autoUpdateAnimBg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12" name="Rectangle 24">
            <a:extLst>
              <a:ext uri="{FF2B5EF4-FFF2-40B4-BE49-F238E27FC236}">
                <a16:creationId xmlns:a16="http://schemas.microsoft.com/office/drawing/2014/main" id="{CD8931A4-F3D5-4665-BE14-75DAC8BCC6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78300" y="3200400"/>
            <a:ext cx="3352800" cy="3276600"/>
          </a:xfrm>
          <a:prstGeom prst="rect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MX" altLang="es-MX"/>
          </a:p>
        </p:txBody>
      </p:sp>
      <p:graphicFrame>
        <p:nvGraphicFramePr>
          <p:cNvPr id="59395" name="Object 1024">
            <a:extLst>
              <a:ext uri="{FF2B5EF4-FFF2-40B4-BE49-F238E27FC236}">
                <a16:creationId xmlns:a16="http://schemas.microsoft.com/office/drawing/2014/main" id="{4FE43B12-9CF8-48C9-869D-AF09A3962FD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62000" y="1409700"/>
          <a:ext cx="7505700" cy="1054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657" name="Worksheet" r:id="rId3" imgW="3543808" imgH="495488" progId="Excel.Sheet.8">
                  <p:embed/>
                </p:oleObj>
              </mc:Choice>
              <mc:Fallback>
                <p:oleObj name="Worksheet" r:id="rId3" imgW="3543808" imgH="495488" progId="Excel.Sheet.8">
                  <p:embed/>
                  <p:pic>
                    <p:nvPicPr>
                      <p:cNvPr id="59395" name="Object 1024">
                        <a:extLst>
                          <a:ext uri="{FF2B5EF4-FFF2-40B4-BE49-F238E27FC236}">
                            <a16:creationId xmlns:a16="http://schemas.microsoft.com/office/drawing/2014/main" id="{4FE43B12-9CF8-48C9-869D-AF09A3962FD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1409700"/>
                        <a:ext cx="7505700" cy="1054100"/>
                      </a:xfrm>
                      <a:prstGeom prst="rect">
                        <a:avLst/>
                      </a:prstGeom>
                      <a:solidFill>
                        <a:srgbClr val="FFCC66"/>
                      </a:solidFill>
                      <a:ln>
                        <a:noFill/>
                      </a:ln>
                      <a:effectLst>
                        <a:outerShdw dist="107763" dir="2700000" algn="ctr" rotWithShape="0">
                          <a:schemeClr val="bg2"/>
                        </a:outerShdw>
                      </a:effectLst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9396" name="Text Box 8">
            <a:extLst>
              <a:ext uri="{FF2B5EF4-FFF2-40B4-BE49-F238E27FC236}">
                <a16:creationId xmlns:a16="http://schemas.microsoft.com/office/drawing/2014/main" id="{B27E91EB-9493-473E-A21C-4274CB59F3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650" y="304800"/>
            <a:ext cx="76263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 b="0">
                <a:solidFill>
                  <a:schemeClr val="tx2"/>
                </a:solidFill>
                <a:latin typeface="Calibri" panose="020F0502020204030204" pitchFamily="34" charset="0"/>
              </a:rPr>
              <a:t>Las predicciones de las teorías de coalición</a:t>
            </a:r>
            <a:endParaRPr lang="es-ES" altLang="es-MX" sz="3200" b="0">
              <a:solidFill>
                <a:schemeClr val="tx2"/>
              </a:solidFill>
              <a:latin typeface="Calibri" panose="020F0502020204030204" pitchFamily="34" charset="0"/>
            </a:endParaRPr>
          </a:p>
        </p:txBody>
      </p:sp>
      <p:sp>
        <p:nvSpPr>
          <p:cNvPr id="59397" name="Text Box 9">
            <a:extLst>
              <a:ext uri="{FF2B5EF4-FFF2-40B4-BE49-F238E27FC236}">
                <a16:creationId xmlns:a16="http://schemas.microsoft.com/office/drawing/2014/main" id="{E857D2D9-2458-45E9-A0CB-0C9E05B8BA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8800" y="998538"/>
            <a:ext cx="1676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2000" b="0">
                <a:latin typeface="Calibri" panose="020F0502020204030204" pitchFamily="34" charset="0"/>
              </a:rPr>
              <a:t>izquierda</a:t>
            </a:r>
            <a:endParaRPr lang="es-ES" altLang="es-MX" sz="2000" b="0">
              <a:latin typeface="Calibri" panose="020F0502020204030204" pitchFamily="34" charset="0"/>
            </a:endParaRPr>
          </a:p>
        </p:txBody>
      </p:sp>
      <p:sp>
        <p:nvSpPr>
          <p:cNvPr id="59398" name="Text Box 10">
            <a:extLst>
              <a:ext uri="{FF2B5EF4-FFF2-40B4-BE49-F238E27FC236}">
                <a16:creationId xmlns:a16="http://schemas.microsoft.com/office/drawing/2014/main" id="{6592DF18-9A25-4B2C-A93B-B395D5D4DE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02325" y="990600"/>
            <a:ext cx="1676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2000" b="0">
                <a:latin typeface="Calibri" panose="020F0502020204030204" pitchFamily="34" charset="0"/>
              </a:rPr>
              <a:t>derecha</a:t>
            </a:r>
            <a:endParaRPr lang="es-ES" altLang="es-MX" sz="2000" b="0">
              <a:latin typeface="Calibri" panose="020F0502020204030204" pitchFamily="34" charset="0"/>
            </a:endParaRPr>
          </a:p>
        </p:txBody>
      </p:sp>
      <p:sp>
        <p:nvSpPr>
          <p:cNvPr id="89099" name="Text Box 11">
            <a:extLst>
              <a:ext uri="{FF2B5EF4-FFF2-40B4-BE49-F238E27FC236}">
                <a16:creationId xmlns:a16="http://schemas.microsoft.com/office/drawing/2014/main" id="{8063A940-E0DA-4FEB-B8DA-91A9C36FCB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1488" y="3351213"/>
            <a:ext cx="3338512" cy="396875"/>
          </a:xfrm>
          <a:prstGeom prst="rect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2000" b="0">
                <a:latin typeface="Calibri" panose="020F0502020204030204" pitchFamily="34" charset="0"/>
              </a:rPr>
              <a:t>Coalición mínima ganadora:</a:t>
            </a:r>
            <a:endParaRPr lang="es-ES" altLang="es-MX" sz="2000" b="0">
              <a:latin typeface="Calibri" panose="020F0502020204030204" pitchFamily="34" charset="0"/>
            </a:endParaRPr>
          </a:p>
        </p:txBody>
      </p:sp>
      <p:sp>
        <p:nvSpPr>
          <p:cNvPr id="89100" name="Text Box 12">
            <a:extLst>
              <a:ext uri="{FF2B5EF4-FFF2-40B4-BE49-F238E27FC236}">
                <a16:creationId xmlns:a16="http://schemas.microsoft.com/office/drawing/2014/main" id="{5A298BDB-9754-4876-8147-CBA2528AA5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2763" y="3930650"/>
            <a:ext cx="3297237" cy="396875"/>
          </a:xfrm>
          <a:prstGeom prst="rect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2000" b="0">
                <a:latin typeface="Calibri" panose="020F0502020204030204" pitchFamily="34" charset="0"/>
              </a:rPr>
              <a:t>Tamaño mínimo:</a:t>
            </a:r>
            <a:endParaRPr lang="es-ES" altLang="es-MX" sz="2000" b="0">
              <a:latin typeface="Calibri" panose="020F0502020204030204" pitchFamily="34" charset="0"/>
            </a:endParaRPr>
          </a:p>
        </p:txBody>
      </p:sp>
      <p:sp>
        <p:nvSpPr>
          <p:cNvPr id="89101" name="Text Box 13">
            <a:extLst>
              <a:ext uri="{FF2B5EF4-FFF2-40B4-BE49-F238E27FC236}">
                <a16:creationId xmlns:a16="http://schemas.microsoft.com/office/drawing/2014/main" id="{A180A7DA-FF99-46AB-A55E-B92B1EF8B5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2763" y="4556125"/>
            <a:ext cx="3297237" cy="396875"/>
          </a:xfrm>
          <a:prstGeom prst="rect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2000" b="0">
                <a:latin typeface="Calibri" panose="020F0502020204030204" pitchFamily="34" charset="0"/>
              </a:rPr>
              <a:t>Proposición negociadora:</a:t>
            </a:r>
            <a:endParaRPr lang="es-ES" altLang="es-MX" sz="2000" b="0">
              <a:latin typeface="Calibri" panose="020F0502020204030204" pitchFamily="34" charset="0"/>
            </a:endParaRPr>
          </a:p>
        </p:txBody>
      </p:sp>
      <p:sp>
        <p:nvSpPr>
          <p:cNvPr id="89102" name="Text Box 14">
            <a:extLst>
              <a:ext uri="{FF2B5EF4-FFF2-40B4-BE49-F238E27FC236}">
                <a16:creationId xmlns:a16="http://schemas.microsoft.com/office/drawing/2014/main" id="{D2748E7A-C763-4BE7-AA32-7592997884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5165725"/>
            <a:ext cx="3276600" cy="396875"/>
          </a:xfrm>
          <a:prstGeom prst="rect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2000" b="0">
                <a:latin typeface="Calibri" panose="020F0502020204030204" pitchFamily="34" charset="0"/>
              </a:rPr>
              <a:t>Rango mínimo:</a:t>
            </a:r>
            <a:endParaRPr lang="es-ES" altLang="es-MX" sz="2000" b="0">
              <a:latin typeface="Calibri" panose="020F0502020204030204" pitchFamily="34" charset="0"/>
            </a:endParaRPr>
          </a:p>
        </p:txBody>
      </p:sp>
      <p:sp>
        <p:nvSpPr>
          <p:cNvPr id="89103" name="Text Box 15">
            <a:extLst>
              <a:ext uri="{FF2B5EF4-FFF2-40B4-BE49-F238E27FC236}">
                <a16:creationId xmlns:a16="http://schemas.microsoft.com/office/drawing/2014/main" id="{9D65113C-ABFE-4A07-95E3-801F2C45E2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5851525"/>
            <a:ext cx="3276600" cy="396875"/>
          </a:xfrm>
          <a:prstGeom prst="rect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2000" b="0">
                <a:latin typeface="Calibri" panose="020F0502020204030204" pitchFamily="34" charset="0"/>
              </a:rPr>
              <a:t>Mínima ganadora conectada:</a:t>
            </a:r>
            <a:endParaRPr lang="es-ES" altLang="es-MX" sz="2000" b="0">
              <a:latin typeface="Calibri" panose="020F0502020204030204" pitchFamily="34" charset="0"/>
            </a:endParaRPr>
          </a:p>
        </p:txBody>
      </p:sp>
      <p:sp>
        <p:nvSpPr>
          <p:cNvPr id="89104" name="Text Box 16">
            <a:extLst>
              <a:ext uri="{FF2B5EF4-FFF2-40B4-BE49-F238E27FC236}">
                <a16:creationId xmlns:a16="http://schemas.microsoft.com/office/drawing/2014/main" id="{C0A066DA-EC6B-4543-B17C-9562CFAA8B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78300" y="2741613"/>
            <a:ext cx="3340100" cy="457200"/>
          </a:xfrm>
          <a:prstGeom prst="rect">
            <a:avLst/>
          </a:prstGeom>
          <a:solidFill>
            <a:srgbClr val="77777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b="0">
                <a:solidFill>
                  <a:schemeClr val="folHlink"/>
                </a:solidFill>
                <a:latin typeface="Calibri" panose="020F0502020204030204" pitchFamily="34" charset="0"/>
              </a:rPr>
              <a:t>Predicciones:</a:t>
            </a:r>
            <a:endParaRPr lang="es-ES" altLang="es-MX" b="0">
              <a:solidFill>
                <a:srgbClr val="FFCC66"/>
              </a:solidFill>
              <a:latin typeface="Calibri" panose="020F0502020204030204" pitchFamily="34" charset="0"/>
            </a:endParaRPr>
          </a:p>
        </p:txBody>
      </p:sp>
      <p:sp>
        <p:nvSpPr>
          <p:cNvPr id="89105" name="Text Box 17">
            <a:extLst>
              <a:ext uri="{FF2B5EF4-FFF2-40B4-BE49-F238E27FC236}">
                <a16:creationId xmlns:a16="http://schemas.microsoft.com/office/drawing/2014/main" id="{1185AD6C-A289-45C1-A72C-38BDB4D562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30700" y="3352800"/>
            <a:ext cx="333851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2000">
                <a:solidFill>
                  <a:srgbClr val="3399FF"/>
                </a:solidFill>
                <a:latin typeface="Calibri" panose="020F0502020204030204" pitchFamily="34" charset="0"/>
              </a:rPr>
              <a:t>A</a:t>
            </a:r>
            <a:r>
              <a:rPr lang="es-MX" altLang="es-MX" sz="2000">
                <a:solidFill>
                  <a:srgbClr val="008000"/>
                </a:solidFill>
                <a:latin typeface="Calibri" panose="020F0502020204030204" pitchFamily="34" charset="0"/>
              </a:rPr>
              <a:t>B</a:t>
            </a:r>
            <a:r>
              <a:rPr lang="es-MX" altLang="es-MX" sz="2000">
                <a:solidFill>
                  <a:srgbClr val="CC0000"/>
                </a:solidFill>
                <a:latin typeface="Calibri" panose="020F0502020204030204" pitchFamily="34" charset="0"/>
              </a:rPr>
              <a:t>C</a:t>
            </a:r>
            <a:r>
              <a:rPr lang="es-MX" altLang="es-MX" sz="2000">
                <a:latin typeface="Calibri" panose="020F0502020204030204" pitchFamily="34" charset="0"/>
              </a:rPr>
              <a:t> </a:t>
            </a:r>
            <a:r>
              <a:rPr lang="es-MX" altLang="es-MX" sz="2000">
                <a:solidFill>
                  <a:srgbClr val="3399FF"/>
                </a:solidFill>
                <a:latin typeface="Calibri" panose="020F0502020204030204" pitchFamily="34" charset="0"/>
              </a:rPr>
              <a:t>A</a:t>
            </a:r>
            <a:r>
              <a:rPr lang="es-MX" altLang="es-MX" sz="2000">
                <a:latin typeface="Calibri" panose="020F0502020204030204" pitchFamily="34" charset="0"/>
              </a:rPr>
              <a:t>D</a:t>
            </a:r>
            <a:r>
              <a:rPr lang="es-MX" altLang="es-MX" sz="2000">
                <a:solidFill>
                  <a:srgbClr val="FFFF00"/>
                </a:solidFill>
                <a:latin typeface="Calibri" panose="020F0502020204030204" pitchFamily="34" charset="0"/>
              </a:rPr>
              <a:t>E</a:t>
            </a:r>
            <a:r>
              <a:rPr lang="es-MX" altLang="es-MX" sz="2000">
                <a:latin typeface="Calibri" panose="020F0502020204030204" pitchFamily="34" charset="0"/>
              </a:rPr>
              <a:t> </a:t>
            </a:r>
            <a:r>
              <a:rPr lang="es-MX" altLang="es-MX" sz="2000">
                <a:solidFill>
                  <a:srgbClr val="008000"/>
                </a:solidFill>
                <a:latin typeface="Calibri" panose="020F0502020204030204" pitchFamily="34" charset="0"/>
              </a:rPr>
              <a:t>B</a:t>
            </a:r>
            <a:r>
              <a:rPr lang="es-MX" altLang="es-MX" sz="2000">
                <a:solidFill>
                  <a:srgbClr val="CC0000"/>
                </a:solidFill>
                <a:latin typeface="Calibri" panose="020F0502020204030204" pitchFamily="34" charset="0"/>
              </a:rPr>
              <a:t>C</a:t>
            </a:r>
            <a:r>
              <a:rPr lang="es-MX" altLang="es-MX" sz="2000">
                <a:latin typeface="Calibri" panose="020F0502020204030204" pitchFamily="34" charset="0"/>
              </a:rPr>
              <a:t>D </a:t>
            </a:r>
            <a:r>
              <a:rPr lang="es-MX" altLang="es-MX" sz="2000">
                <a:solidFill>
                  <a:srgbClr val="008000"/>
                </a:solidFill>
                <a:latin typeface="Calibri" panose="020F0502020204030204" pitchFamily="34" charset="0"/>
              </a:rPr>
              <a:t>B</a:t>
            </a:r>
            <a:r>
              <a:rPr lang="es-MX" altLang="es-MX" sz="2000">
                <a:solidFill>
                  <a:srgbClr val="FFFF00"/>
                </a:solidFill>
                <a:latin typeface="Calibri" panose="020F0502020204030204" pitchFamily="34" charset="0"/>
              </a:rPr>
              <a:t>E</a:t>
            </a:r>
            <a:r>
              <a:rPr lang="es-MX" altLang="es-MX" sz="2000">
                <a:latin typeface="Calibri" panose="020F0502020204030204" pitchFamily="34" charset="0"/>
              </a:rPr>
              <a:t> </a:t>
            </a:r>
            <a:r>
              <a:rPr lang="es-MX" altLang="es-MX" sz="2000">
                <a:solidFill>
                  <a:srgbClr val="CC0000"/>
                </a:solidFill>
                <a:latin typeface="Calibri" panose="020F0502020204030204" pitchFamily="34" charset="0"/>
              </a:rPr>
              <a:t>C</a:t>
            </a:r>
            <a:r>
              <a:rPr lang="es-MX" altLang="es-MX" sz="2000">
                <a:solidFill>
                  <a:srgbClr val="FFFF00"/>
                </a:solidFill>
                <a:latin typeface="Calibri" panose="020F0502020204030204" pitchFamily="34" charset="0"/>
              </a:rPr>
              <a:t>E</a:t>
            </a:r>
            <a:endParaRPr lang="es-ES" altLang="es-MX" sz="2000">
              <a:latin typeface="Calibri" panose="020F0502020204030204" pitchFamily="34" charset="0"/>
            </a:endParaRPr>
          </a:p>
        </p:txBody>
      </p:sp>
      <p:sp>
        <p:nvSpPr>
          <p:cNvPr id="89106" name="Text Box 18">
            <a:extLst>
              <a:ext uri="{FF2B5EF4-FFF2-40B4-BE49-F238E27FC236}">
                <a16:creationId xmlns:a16="http://schemas.microsoft.com/office/drawing/2014/main" id="{E5D59206-2368-4A5E-8238-E43C685CBB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29113" y="3946525"/>
            <a:ext cx="333851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2000">
                <a:latin typeface="Calibri" panose="020F0502020204030204" pitchFamily="34" charset="0"/>
              </a:rPr>
              <a:t>         </a:t>
            </a:r>
            <a:r>
              <a:rPr lang="es-MX" altLang="es-MX" sz="2000">
                <a:solidFill>
                  <a:srgbClr val="3399FF"/>
                </a:solidFill>
                <a:latin typeface="Calibri" panose="020F0502020204030204" pitchFamily="34" charset="0"/>
              </a:rPr>
              <a:t>A</a:t>
            </a:r>
            <a:r>
              <a:rPr lang="es-MX" altLang="es-MX" sz="2000">
                <a:latin typeface="Calibri" panose="020F0502020204030204" pitchFamily="34" charset="0"/>
              </a:rPr>
              <a:t>D</a:t>
            </a:r>
            <a:r>
              <a:rPr lang="es-MX" altLang="es-MX" sz="2000">
                <a:solidFill>
                  <a:srgbClr val="FFFF00"/>
                </a:solidFill>
                <a:latin typeface="Calibri" panose="020F0502020204030204" pitchFamily="34" charset="0"/>
              </a:rPr>
              <a:t>E</a:t>
            </a:r>
            <a:endParaRPr lang="es-ES" altLang="es-MX" sz="2000">
              <a:latin typeface="Calibri" panose="020F0502020204030204" pitchFamily="34" charset="0"/>
            </a:endParaRPr>
          </a:p>
        </p:txBody>
      </p:sp>
      <p:sp>
        <p:nvSpPr>
          <p:cNvPr id="89107" name="Text Box 19">
            <a:extLst>
              <a:ext uri="{FF2B5EF4-FFF2-40B4-BE49-F238E27FC236}">
                <a16:creationId xmlns:a16="http://schemas.microsoft.com/office/drawing/2014/main" id="{F4F77811-252F-48E3-A56D-EB595C5241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22763" y="4535488"/>
            <a:ext cx="333851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2000">
                <a:latin typeface="Calibri" panose="020F0502020204030204" pitchFamily="34" charset="0"/>
              </a:rPr>
              <a:t>                           </a:t>
            </a:r>
            <a:r>
              <a:rPr lang="es-MX" altLang="es-MX" sz="2000">
                <a:solidFill>
                  <a:srgbClr val="008000"/>
                </a:solidFill>
                <a:latin typeface="Calibri" panose="020F0502020204030204" pitchFamily="34" charset="0"/>
              </a:rPr>
              <a:t>B</a:t>
            </a:r>
            <a:r>
              <a:rPr lang="es-MX" altLang="es-MX" sz="2000">
                <a:solidFill>
                  <a:srgbClr val="FFFF00"/>
                </a:solidFill>
                <a:latin typeface="Calibri" panose="020F0502020204030204" pitchFamily="34" charset="0"/>
              </a:rPr>
              <a:t>E</a:t>
            </a:r>
            <a:r>
              <a:rPr lang="es-MX" altLang="es-MX" sz="2000">
                <a:latin typeface="Calibri" panose="020F0502020204030204" pitchFamily="34" charset="0"/>
              </a:rPr>
              <a:t> </a:t>
            </a:r>
            <a:r>
              <a:rPr lang="es-MX" altLang="es-MX" sz="2000">
                <a:solidFill>
                  <a:srgbClr val="CC0000"/>
                </a:solidFill>
                <a:latin typeface="Calibri" panose="020F0502020204030204" pitchFamily="34" charset="0"/>
              </a:rPr>
              <a:t>C</a:t>
            </a:r>
            <a:r>
              <a:rPr lang="es-MX" altLang="es-MX" sz="2000">
                <a:solidFill>
                  <a:srgbClr val="FFFF00"/>
                </a:solidFill>
                <a:latin typeface="Calibri" panose="020F0502020204030204" pitchFamily="34" charset="0"/>
              </a:rPr>
              <a:t>E</a:t>
            </a:r>
            <a:endParaRPr lang="es-ES" altLang="es-MX" sz="2000">
              <a:latin typeface="Calibri" panose="020F0502020204030204" pitchFamily="34" charset="0"/>
            </a:endParaRPr>
          </a:p>
        </p:txBody>
      </p:sp>
      <p:sp>
        <p:nvSpPr>
          <p:cNvPr id="89109" name="Text Box 21">
            <a:extLst>
              <a:ext uri="{FF2B5EF4-FFF2-40B4-BE49-F238E27FC236}">
                <a16:creationId xmlns:a16="http://schemas.microsoft.com/office/drawing/2014/main" id="{54DC0FE0-B2F0-47F6-9BE7-44DA2C5A82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08475" y="5180013"/>
            <a:ext cx="333851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2000">
                <a:solidFill>
                  <a:srgbClr val="3399FF"/>
                </a:solidFill>
                <a:latin typeface="Calibri" panose="020F0502020204030204" pitchFamily="34" charset="0"/>
              </a:rPr>
              <a:t>A</a:t>
            </a:r>
            <a:r>
              <a:rPr lang="es-MX" altLang="es-MX" sz="2000">
                <a:solidFill>
                  <a:srgbClr val="008000"/>
                </a:solidFill>
                <a:latin typeface="Calibri" panose="020F0502020204030204" pitchFamily="34" charset="0"/>
              </a:rPr>
              <a:t>B</a:t>
            </a:r>
            <a:r>
              <a:rPr lang="es-MX" altLang="es-MX" sz="2000">
                <a:latin typeface="Calibri" panose="020F0502020204030204" pitchFamily="34" charset="0"/>
              </a:rPr>
              <a:t>C          </a:t>
            </a:r>
            <a:r>
              <a:rPr lang="es-MX" altLang="es-MX" sz="2000">
                <a:solidFill>
                  <a:srgbClr val="008000"/>
                </a:solidFill>
                <a:latin typeface="Calibri" panose="020F0502020204030204" pitchFamily="34" charset="0"/>
              </a:rPr>
              <a:t>B</a:t>
            </a:r>
            <a:r>
              <a:rPr lang="es-MX" altLang="es-MX" sz="2000">
                <a:solidFill>
                  <a:srgbClr val="CC0000"/>
                </a:solidFill>
                <a:latin typeface="Calibri" panose="020F0502020204030204" pitchFamily="34" charset="0"/>
              </a:rPr>
              <a:t>C</a:t>
            </a:r>
            <a:r>
              <a:rPr lang="es-MX" altLang="es-MX" sz="2000">
                <a:latin typeface="Calibri" panose="020F0502020204030204" pitchFamily="34" charset="0"/>
              </a:rPr>
              <a:t>D       </a:t>
            </a:r>
            <a:r>
              <a:rPr lang="es-MX" altLang="es-MX" sz="2000">
                <a:solidFill>
                  <a:srgbClr val="CC0000"/>
                </a:solidFill>
                <a:latin typeface="Calibri" panose="020F0502020204030204" pitchFamily="34" charset="0"/>
              </a:rPr>
              <a:t>C</a:t>
            </a:r>
            <a:r>
              <a:rPr lang="es-MX" altLang="es-MX" sz="2000">
                <a:solidFill>
                  <a:srgbClr val="FFFF00"/>
                </a:solidFill>
                <a:latin typeface="Calibri" panose="020F0502020204030204" pitchFamily="34" charset="0"/>
              </a:rPr>
              <a:t>E</a:t>
            </a:r>
            <a:endParaRPr lang="es-ES" altLang="es-MX" sz="2000">
              <a:latin typeface="Calibri" panose="020F0502020204030204" pitchFamily="34" charset="0"/>
            </a:endParaRPr>
          </a:p>
        </p:txBody>
      </p:sp>
      <p:sp>
        <p:nvSpPr>
          <p:cNvPr id="89110" name="Text Box 22">
            <a:extLst>
              <a:ext uri="{FF2B5EF4-FFF2-40B4-BE49-F238E27FC236}">
                <a16:creationId xmlns:a16="http://schemas.microsoft.com/office/drawing/2014/main" id="{92F18104-AB61-4A27-BC34-1BBAF034F0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67200" y="5830888"/>
            <a:ext cx="333851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2000">
                <a:solidFill>
                  <a:srgbClr val="3399FF"/>
                </a:solidFill>
                <a:latin typeface="Calibri" panose="020F0502020204030204" pitchFamily="34" charset="0"/>
              </a:rPr>
              <a:t>A</a:t>
            </a:r>
            <a:r>
              <a:rPr lang="es-MX" altLang="es-MX" sz="2000">
                <a:solidFill>
                  <a:srgbClr val="008000"/>
                </a:solidFill>
                <a:latin typeface="Calibri" panose="020F0502020204030204" pitchFamily="34" charset="0"/>
              </a:rPr>
              <a:t>B</a:t>
            </a:r>
            <a:r>
              <a:rPr lang="es-MX" altLang="es-MX" sz="2000">
                <a:latin typeface="Calibri" panose="020F0502020204030204" pitchFamily="34" charset="0"/>
              </a:rPr>
              <a:t>C          </a:t>
            </a:r>
            <a:r>
              <a:rPr lang="es-MX" altLang="es-MX" sz="2000">
                <a:solidFill>
                  <a:srgbClr val="008000"/>
                </a:solidFill>
                <a:latin typeface="Calibri" panose="020F0502020204030204" pitchFamily="34" charset="0"/>
              </a:rPr>
              <a:t>B</a:t>
            </a:r>
            <a:r>
              <a:rPr lang="es-MX" altLang="es-MX" sz="2000">
                <a:solidFill>
                  <a:srgbClr val="CC0000"/>
                </a:solidFill>
                <a:latin typeface="Calibri" panose="020F0502020204030204" pitchFamily="34" charset="0"/>
              </a:rPr>
              <a:t>C</a:t>
            </a:r>
            <a:r>
              <a:rPr lang="es-MX" altLang="es-MX" sz="2000">
                <a:latin typeface="Calibri" panose="020F0502020204030204" pitchFamily="34" charset="0"/>
              </a:rPr>
              <a:t>D       </a:t>
            </a:r>
            <a:r>
              <a:rPr lang="es-MX" altLang="es-MX" sz="2000">
                <a:solidFill>
                  <a:srgbClr val="CC0000"/>
                </a:solidFill>
                <a:latin typeface="Calibri" panose="020F0502020204030204" pitchFamily="34" charset="0"/>
              </a:rPr>
              <a:t>C</a:t>
            </a:r>
            <a:r>
              <a:rPr lang="es-MX" altLang="es-MX" sz="2000">
                <a:latin typeface="Calibri" panose="020F0502020204030204" pitchFamily="34" charset="0"/>
              </a:rPr>
              <a:t>D</a:t>
            </a:r>
            <a:r>
              <a:rPr lang="es-MX" altLang="es-MX" sz="2000">
                <a:solidFill>
                  <a:srgbClr val="FFFF00"/>
                </a:solidFill>
                <a:latin typeface="Calibri" panose="020F0502020204030204" pitchFamily="34" charset="0"/>
              </a:rPr>
              <a:t>E</a:t>
            </a:r>
            <a:endParaRPr lang="es-ES" altLang="es-MX" sz="2000">
              <a:latin typeface="Calibri" panose="020F0502020204030204" pitchFamily="34" charset="0"/>
            </a:endParaRPr>
          </a:p>
        </p:txBody>
      </p:sp>
      <p:sp>
        <p:nvSpPr>
          <p:cNvPr id="59410" name="AutoShape 23">
            <a:hlinkClick r:id="" action="ppaction://hlinkshowjump?jump=lastslideviewed" highlightClick="1"/>
            <a:extLst>
              <a:ext uri="{FF2B5EF4-FFF2-40B4-BE49-F238E27FC236}">
                <a16:creationId xmlns:a16="http://schemas.microsoft.com/office/drawing/2014/main" id="{9C8F8EE6-BD14-44EA-8B0D-9487DB6D1C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600" y="6172200"/>
            <a:ext cx="381000" cy="304800"/>
          </a:xfrm>
          <a:prstGeom prst="actionButtonReturn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MX" altLang="es-MX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9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89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89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89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2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89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2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89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112" grpId="0" animBg="1"/>
      <p:bldP spid="89099" grpId="0" animBg="1" autoUpdateAnimBg="0"/>
      <p:bldP spid="89100" grpId="0" animBg="1" autoUpdateAnimBg="0"/>
      <p:bldP spid="89101" grpId="0" animBg="1" autoUpdateAnimBg="0"/>
      <p:bldP spid="89102" grpId="0" animBg="1" autoUpdateAnimBg="0"/>
      <p:bldP spid="89103" grpId="0" animBg="1" autoUpdateAnimBg="0"/>
      <p:bldP spid="89104" grpId="0" animBg="1" autoUpdateAnimBg="0"/>
      <p:bldP spid="89105" grpId="0" autoUpdateAnimBg="0"/>
      <p:bldP spid="89106" grpId="0" autoUpdateAnimBg="0"/>
      <p:bldP spid="89107" grpId="0" autoUpdateAnimBg="0"/>
      <p:bldP spid="89109" grpId="0" autoUpdateAnimBg="0"/>
      <p:bldP spid="89110" grpId="0" autoUpdateAnimBg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Text Box 2">
            <a:extLst>
              <a:ext uri="{FF2B5EF4-FFF2-40B4-BE49-F238E27FC236}">
                <a16:creationId xmlns:a16="http://schemas.microsoft.com/office/drawing/2014/main" id="{E6097F2E-00A6-4B53-8918-E7B995F8CA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5525" y="304800"/>
            <a:ext cx="70866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 b="0">
                <a:solidFill>
                  <a:schemeClr val="tx2"/>
                </a:solidFill>
                <a:latin typeface="Calibri" panose="020F0502020204030204" pitchFamily="34" charset="0"/>
              </a:rPr>
              <a:t>La Confederación Alemana</a:t>
            </a:r>
            <a:endParaRPr lang="es-ES" altLang="es-MX" sz="3200" b="0">
              <a:latin typeface="Calibri" panose="020F0502020204030204" pitchFamily="34" charset="0"/>
            </a:endParaRPr>
          </a:p>
        </p:txBody>
      </p:sp>
      <p:pic>
        <p:nvPicPr>
          <p:cNvPr id="60419" name="Picture 3" descr="C:\Documents and Settings\emagar\Mis documentos\Mis imágenes\map german conf 1815.jpg">
            <a:extLst>
              <a:ext uri="{FF2B5EF4-FFF2-40B4-BE49-F238E27FC236}">
                <a16:creationId xmlns:a16="http://schemas.microsoft.com/office/drawing/2014/main" id="{645B23E6-EF7D-414B-9F25-0D348ECB09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295400"/>
            <a:ext cx="7924800" cy="5102225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rgbClr val="80808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Text Box 2">
            <a:extLst>
              <a:ext uri="{FF2B5EF4-FFF2-40B4-BE49-F238E27FC236}">
                <a16:creationId xmlns:a16="http://schemas.microsoft.com/office/drawing/2014/main" id="{1EF22419-3734-4A6E-BD57-BA4B1C5BC0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93850" y="304800"/>
            <a:ext cx="59499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ES" altLang="es-MX" sz="3200" b="0">
                <a:solidFill>
                  <a:schemeClr val="tx2"/>
                </a:solidFill>
                <a:latin typeface="Calibri" panose="020F0502020204030204" pitchFamily="34" charset="0"/>
              </a:rPr>
              <a:t>Industrialización acelerada</a:t>
            </a:r>
            <a:endParaRPr lang="es-ES" altLang="es-MX" sz="3200" b="0">
              <a:latin typeface="Calibri" panose="020F0502020204030204" pitchFamily="34" charset="0"/>
            </a:endParaRPr>
          </a:p>
        </p:txBody>
      </p:sp>
      <p:sp>
        <p:nvSpPr>
          <p:cNvPr id="3" name="Text Box 4">
            <a:extLst>
              <a:ext uri="{FF2B5EF4-FFF2-40B4-BE49-F238E27FC236}">
                <a16:creationId xmlns:a16="http://schemas.microsoft.com/office/drawing/2014/main" id="{FBD6C5E7-1EC0-4763-9D3E-9755C3FCA6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6300" y="1143000"/>
            <a:ext cx="7734300" cy="2041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 b="0">
                <a:latin typeface="Calibri" panose="020F0502020204030204" pitchFamily="34" charset="0"/>
              </a:rPr>
              <a:t> SPD (1890) mvto. sindical organizado. </a:t>
            </a:r>
            <a:br>
              <a:rPr lang="es-MX" altLang="es-MX" sz="3200" b="0">
                <a:latin typeface="Calibri" panose="020F0502020204030204" pitchFamily="34" charset="0"/>
              </a:rPr>
            </a:br>
            <a:r>
              <a:rPr lang="es-MX" altLang="es-MX" sz="3200" b="0">
                <a:latin typeface="Calibri" panose="020F0502020204030204" pitchFamily="34" charset="0"/>
              </a:rPr>
              <a:t>  Bismark lo contrarresta robando sus </a:t>
            </a:r>
            <a:br>
              <a:rPr lang="es-MX" altLang="es-MX" sz="3200" b="0">
                <a:latin typeface="Calibri" panose="020F0502020204030204" pitchFamily="34" charset="0"/>
              </a:rPr>
            </a:br>
            <a:r>
              <a:rPr lang="es-MX" altLang="es-MX" sz="3200" b="0">
                <a:latin typeface="Calibri" panose="020F0502020204030204" pitchFamily="34" charset="0"/>
              </a:rPr>
              <a:t>  banderas: instituye medidas de estado de </a:t>
            </a:r>
            <a:br>
              <a:rPr lang="es-MX" altLang="es-MX" sz="3200" b="0">
                <a:latin typeface="Calibri" panose="020F0502020204030204" pitchFamily="34" charset="0"/>
              </a:rPr>
            </a:br>
            <a:r>
              <a:rPr lang="es-MX" altLang="es-MX" sz="3200" b="0">
                <a:latin typeface="Calibri" panose="020F0502020204030204" pitchFamily="34" charset="0"/>
              </a:rPr>
              <a:t>  bienestar en 1880s (seguridad social etc.)</a:t>
            </a:r>
            <a:endParaRPr lang="es-ES" altLang="es-MX" sz="3200" b="0">
              <a:latin typeface="Calibri" panose="020F0502020204030204" pitchFamily="34" charset="0"/>
            </a:endParaRPr>
          </a:p>
        </p:txBody>
      </p:sp>
      <p:sp>
        <p:nvSpPr>
          <p:cNvPr id="4" name="Text Box 5">
            <a:extLst>
              <a:ext uri="{FF2B5EF4-FFF2-40B4-BE49-F238E27FC236}">
                <a16:creationId xmlns:a16="http://schemas.microsoft.com/office/drawing/2014/main" id="{61A5D851-EB24-4C99-AE3C-E6106995F3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9475" y="3276600"/>
            <a:ext cx="7959725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 b="0">
                <a:latin typeface="Calibri" panose="020F0502020204030204" pitchFamily="34" charset="0"/>
              </a:rPr>
              <a:t> SPD abandonó el radicalismo, izquierda </a:t>
            </a:r>
            <a:br>
              <a:rPr lang="es-MX" altLang="es-MX" sz="3200" b="0">
                <a:latin typeface="Calibri" panose="020F0502020204030204" pitchFamily="34" charset="0"/>
              </a:rPr>
            </a:br>
            <a:r>
              <a:rPr lang="es-MX" altLang="es-MX" sz="3200" b="0">
                <a:latin typeface="Calibri" panose="020F0502020204030204" pitchFamily="34" charset="0"/>
              </a:rPr>
              <a:t>  moderada que compite por representación </a:t>
            </a:r>
            <a:br>
              <a:rPr lang="es-MX" altLang="es-MX" sz="3200" b="0">
                <a:latin typeface="Calibri" panose="020F0502020204030204" pitchFamily="34" charset="0"/>
              </a:rPr>
            </a:br>
            <a:r>
              <a:rPr lang="es-MX" altLang="es-MX" sz="3200" b="0">
                <a:latin typeface="Calibri" panose="020F0502020204030204" pitchFamily="34" charset="0"/>
              </a:rPr>
              <a:t>  en Reichstag</a:t>
            </a:r>
            <a:endParaRPr lang="es-ES" altLang="es-MX" sz="3200" b="0">
              <a:latin typeface="Calibri" panose="020F0502020204030204" pitchFamily="34" charset="0"/>
            </a:endParaRPr>
          </a:p>
        </p:txBody>
      </p:sp>
      <p:graphicFrame>
        <p:nvGraphicFramePr>
          <p:cNvPr id="5" name="Object 6">
            <a:extLst>
              <a:ext uri="{FF2B5EF4-FFF2-40B4-BE49-F238E27FC236}">
                <a16:creationId xmlns:a16="http://schemas.microsoft.com/office/drawing/2014/main" id="{E1BE6B8C-99A9-411C-B294-DF8AC978865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362200" y="4892675"/>
          <a:ext cx="4114800" cy="1660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705" name="Hoja de cálculo" r:id="rId3" imgW="2429104" imgH="981380" progId="Excel.Sheet.8">
                  <p:embed/>
                </p:oleObj>
              </mc:Choice>
              <mc:Fallback>
                <p:oleObj name="Hoja de cálculo" r:id="rId3" imgW="2429104" imgH="981380" progId="Excel.Sheet.8">
                  <p:embed/>
                  <p:pic>
                    <p:nvPicPr>
                      <p:cNvPr id="5" name="Object 6">
                        <a:extLst>
                          <a:ext uri="{FF2B5EF4-FFF2-40B4-BE49-F238E27FC236}">
                            <a16:creationId xmlns:a16="http://schemas.microsoft.com/office/drawing/2014/main" id="{E1BE6B8C-99A9-411C-B294-DF8AC978865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62200" y="4892675"/>
                        <a:ext cx="4114800" cy="166052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>
                        <a:outerShdw dist="107763" dir="2700000" algn="ctr" rotWithShape="0">
                          <a:schemeClr val="bg2"/>
                        </a:outerShdw>
                      </a:effectLst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utoUpdateAnimBg="0"/>
      <p:bldP spid="4" grpId="0" autoUpdateAnimBg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782" name="Picture 6" descr="C:\Documents and Settings\emagar\Mis documentos\Mis imágenes\austrian_empire_1648.jpg">
            <a:extLst>
              <a:ext uri="{FF2B5EF4-FFF2-40B4-BE49-F238E27FC236}">
                <a16:creationId xmlns:a16="http://schemas.microsoft.com/office/drawing/2014/main" id="{906E6385-E1F5-4E03-8B28-90CE1156EC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803400"/>
            <a:ext cx="7772400" cy="490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7" name="Text Box 2">
            <a:extLst>
              <a:ext uri="{FF2B5EF4-FFF2-40B4-BE49-F238E27FC236}">
                <a16:creationId xmlns:a16="http://schemas.microsoft.com/office/drawing/2014/main" id="{5C506B0B-F930-4971-B46B-5EA200583F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9050" y="304800"/>
            <a:ext cx="65595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 b="0">
                <a:solidFill>
                  <a:schemeClr val="tx2"/>
                </a:solidFill>
                <a:latin typeface="Calibri" panose="020F0502020204030204" pitchFamily="34" charset="0"/>
              </a:rPr>
              <a:t>Los competidores por la unificación</a:t>
            </a:r>
            <a:endParaRPr lang="es-ES" altLang="es-MX" sz="3200" b="0">
              <a:latin typeface="Calibri" panose="020F0502020204030204" pitchFamily="34" charset="0"/>
            </a:endParaRPr>
          </a:p>
        </p:txBody>
      </p:sp>
      <p:sp>
        <p:nvSpPr>
          <p:cNvPr id="75779" name="Text Box 3">
            <a:extLst>
              <a:ext uri="{FF2B5EF4-FFF2-40B4-BE49-F238E27FC236}">
                <a16:creationId xmlns:a16="http://schemas.microsoft.com/office/drawing/2014/main" id="{B12EB8B0-0C76-488B-BCA5-A133D7D2BB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9475" y="944563"/>
            <a:ext cx="73914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b="0">
                <a:latin typeface="Calibri" panose="020F0502020204030204" pitchFamily="34" charset="0"/>
              </a:rPr>
              <a:t>Austria era candidata natural...</a:t>
            </a:r>
            <a:endParaRPr lang="es-ES" altLang="es-MX" sz="3200" b="0">
              <a:latin typeface="Calibri" panose="020F0502020204030204" pitchFamily="34" charset="0"/>
            </a:endParaRPr>
          </a:p>
        </p:txBody>
      </p:sp>
      <p:pic>
        <p:nvPicPr>
          <p:cNvPr id="75783" name="Picture 7" descr="C:\Documents and Settings\emagar\Mis documentos\Mis imágenes\prussia_1648.jpg">
            <a:extLst>
              <a:ext uri="{FF2B5EF4-FFF2-40B4-BE49-F238E27FC236}">
                <a16:creationId xmlns:a16="http://schemas.microsoft.com/office/drawing/2014/main" id="{1AD5A1A0-E322-4FEA-ADC0-9D07533370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6075" y="990600"/>
            <a:ext cx="6156325" cy="470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5780" name="Text Box 4">
            <a:extLst>
              <a:ext uri="{FF2B5EF4-FFF2-40B4-BE49-F238E27FC236}">
                <a16:creationId xmlns:a16="http://schemas.microsoft.com/office/drawing/2014/main" id="{B832A8FD-A4D8-49B6-B00F-EBF5EAF553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" y="5638800"/>
            <a:ext cx="7848600" cy="1066800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 b="0">
                <a:latin typeface="Calibri" panose="020F0502020204030204" pitchFamily="34" charset="0"/>
              </a:rPr>
              <a:t>...hasta que Prusia-Brandembugo creció en importancia siglo XVIII</a:t>
            </a:r>
            <a:endParaRPr lang="es-ES" altLang="es-MX" sz="3200" b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578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5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57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779" grpId="0" autoUpdateAnimBg="0"/>
      <p:bldP spid="75780" grpId="0" animBg="1" autoUpdateAnimBg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>
            <a:extLst>
              <a:ext uri="{FF2B5EF4-FFF2-40B4-BE49-F238E27FC236}">
                <a16:creationId xmlns:a16="http://schemas.microsoft.com/office/drawing/2014/main" id="{B6917A17-13A0-4806-A18A-26F0ABD994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74638"/>
            <a:ext cx="8382000" cy="6308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>
            <a:extLst>
              <a:ext uri="{FF2B5EF4-FFF2-40B4-BE49-F238E27FC236}">
                <a16:creationId xmlns:a16="http://schemas.microsoft.com/office/drawing/2014/main" id="{4E5EDBB7-2CE3-4696-9938-05D8961F00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0113" y="4292600"/>
            <a:ext cx="7391400" cy="20621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defPPr>
              <a:defRPr lang="es-E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b="0" dirty="0">
                <a:latin typeface="Calibri"/>
                <a:cs typeface="Calibri"/>
              </a:rPr>
              <a:t>Tensiones condujeron a las Guerras Mundiales. </a:t>
            </a:r>
            <a:r>
              <a:rPr lang="es-MX" sz="3200" b="0" dirty="0">
                <a:latin typeface="Calibri"/>
                <a:cs typeface="Calibri"/>
              </a:rPr>
              <a:t>Guillermo II echó a Bismarck en 1890 -&gt; campañas de expansión</a:t>
            </a:r>
          </a:p>
        </p:txBody>
      </p:sp>
      <p:sp>
        <p:nvSpPr>
          <p:cNvPr id="3" name="Text Box 4">
            <a:extLst>
              <a:ext uri="{FF2B5EF4-FFF2-40B4-BE49-F238E27FC236}">
                <a16:creationId xmlns:a16="http://schemas.microsoft.com/office/drawing/2014/main" id="{38196EE5-0794-4BF2-A87B-D1191D17EA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8254" y="2120288"/>
            <a:ext cx="7391400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defPPr>
              <a:defRPr lang="es-E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pPr marL="457200" indent="-457200" algn="l">
              <a:spcBef>
                <a:spcPct val="50000"/>
              </a:spcBef>
              <a:buFont typeface="Arial"/>
              <a:buChar char="•"/>
            </a:pPr>
            <a:r>
              <a:rPr lang="es-MX" sz="3200" b="0" dirty="0">
                <a:latin typeface="Calibri"/>
                <a:cs typeface="Calibri"/>
              </a:rPr>
              <a:t>Bismarck fue prudente de no crear rencor excesivo (objetivo = Prusia viable y fuerte, no la conquista del mundo)</a:t>
            </a:r>
            <a:endParaRPr lang="es-MX" sz="3200" b="0" dirty="0">
              <a:latin typeface="Calibri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2592953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ext Box 2">
            <a:extLst>
              <a:ext uri="{FF2B5EF4-FFF2-40B4-BE49-F238E27FC236}">
                <a16:creationId xmlns:a16="http://schemas.microsoft.com/office/drawing/2014/main" id="{3E8683F6-0055-4E5A-9B49-0EA97438A2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0" y="304800"/>
            <a:ext cx="44958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 b="0">
                <a:solidFill>
                  <a:schemeClr val="tx2"/>
                </a:solidFill>
                <a:latin typeface="Calibri" panose="020F0502020204030204" pitchFamily="34" charset="0"/>
              </a:rPr>
              <a:t>La expansión</a:t>
            </a:r>
            <a:endParaRPr lang="es-ES" altLang="es-MX" sz="3200" b="0">
              <a:latin typeface="Calibri" panose="020F0502020204030204" pitchFamily="34" charset="0"/>
            </a:endParaRPr>
          </a:p>
        </p:txBody>
      </p:sp>
      <p:sp>
        <p:nvSpPr>
          <p:cNvPr id="96259" name="Text Box 3">
            <a:extLst>
              <a:ext uri="{FF2B5EF4-FFF2-40B4-BE49-F238E27FC236}">
                <a16:creationId xmlns:a16="http://schemas.microsoft.com/office/drawing/2014/main" id="{C9688158-F30D-41F5-AEE7-7970D8F2C3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6300" y="1295400"/>
            <a:ext cx="7391400" cy="2041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 b="0">
                <a:latin typeface="Calibri" panose="020F0502020204030204" pitchFamily="34" charset="0"/>
              </a:rPr>
              <a:t> Bismarck fue prudente no crear rencor </a:t>
            </a:r>
            <a:br>
              <a:rPr lang="es-MX" altLang="es-MX" sz="3200" b="0">
                <a:latin typeface="Calibri" panose="020F0502020204030204" pitchFamily="34" charset="0"/>
              </a:rPr>
            </a:br>
            <a:r>
              <a:rPr lang="es-MX" altLang="es-MX" sz="3200" b="0">
                <a:latin typeface="Calibri" panose="020F0502020204030204" pitchFamily="34" charset="0"/>
              </a:rPr>
              <a:t>excesivo entre sus vecinos </a:t>
            </a:r>
            <a:br>
              <a:rPr lang="es-MX" altLang="es-MX" sz="3200" b="0">
                <a:latin typeface="Calibri" panose="020F0502020204030204" pitchFamily="34" charset="0"/>
              </a:rPr>
            </a:br>
            <a:r>
              <a:rPr lang="es-MX" altLang="es-MX" sz="3200" b="0">
                <a:latin typeface="Calibri" panose="020F0502020204030204" pitchFamily="34" charset="0"/>
              </a:rPr>
              <a:t>(objetivo era una Prusia viable y fuerte, no la conquista del mundo)</a:t>
            </a:r>
            <a:endParaRPr lang="es-ES" altLang="es-MX" sz="3200" b="0">
              <a:latin typeface="Calibri" panose="020F0502020204030204" pitchFamily="34" charset="0"/>
            </a:endParaRPr>
          </a:p>
        </p:txBody>
      </p:sp>
      <p:sp>
        <p:nvSpPr>
          <p:cNvPr id="96260" name="Text Box 4">
            <a:extLst>
              <a:ext uri="{FF2B5EF4-FFF2-40B4-BE49-F238E27FC236}">
                <a16:creationId xmlns:a16="http://schemas.microsoft.com/office/drawing/2014/main" id="{2243A231-EE9B-4F60-8E40-61E1A27D22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3763" y="3597275"/>
            <a:ext cx="73914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 b="0">
                <a:latin typeface="Calibri" panose="020F0502020204030204" pitchFamily="34" charset="0"/>
              </a:rPr>
              <a:t> Guillermo II echa a Bismarck en 1890, inicia campañas de expansión</a:t>
            </a:r>
            <a:endParaRPr lang="es-ES" altLang="es-MX" sz="3200" b="0">
              <a:latin typeface="Calibri" panose="020F0502020204030204" pitchFamily="34" charset="0"/>
            </a:endParaRPr>
          </a:p>
        </p:txBody>
      </p:sp>
      <p:sp>
        <p:nvSpPr>
          <p:cNvPr id="96261" name="Text Box 5">
            <a:extLst>
              <a:ext uri="{FF2B5EF4-FFF2-40B4-BE49-F238E27FC236}">
                <a16:creationId xmlns:a16="http://schemas.microsoft.com/office/drawing/2014/main" id="{45804CC9-3DF8-4E5E-8791-459855AC12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8663" y="4956175"/>
            <a:ext cx="7391400" cy="1568450"/>
          </a:xfrm>
          <a:prstGeom prst="rect">
            <a:avLst/>
          </a:prstGeom>
          <a:solidFill>
            <a:srgbClr val="FFCC66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 b="0">
                <a:latin typeface="Calibri" panose="020F0502020204030204" pitchFamily="34" charset="0"/>
              </a:rPr>
              <a:t>Dos Guerras Mundiales</a:t>
            </a:r>
            <a:br>
              <a:rPr lang="es-MX" altLang="es-MX" sz="3200" b="0">
                <a:latin typeface="Calibri" panose="020F0502020204030204" pitchFamily="34" charset="0"/>
              </a:rPr>
            </a:br>
            <a:r>
              <a:rPr lang="es-MX" altLang="es-MX" sz="3200" b="0">
                <a:latin typeface="Calibri" panose="020F0502020204030204" pitchFamily="34" charset="0"/>
              </a:rPr>
              <a:t>Totalitarismo (1945: pob. judía de Europa era 10% de la de pre-guerra). </a:t>
            </a:r>
            <a:endParaRPr lang="es-ES" altLang="es-MX" sz="3200" b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259" grpId="0" autoUpdateAnimBg="0"/>
      <p:bldP spid="96260" grpId="0" autoUpdateAnimBg="0"/>
      <p:bldP spid="96261" grpId="0" animBg="1" autoUpdateAnimBg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Text Box 2">
            <a:extLst>
              <a:ext uri="{FF2B5EF4-FFF2-40B4-BE49-F238E27FC236}">
                <a16:creationId xmlns:a16="http://schemas.microsoft.com/office/drawing/2014/main" id="{48D149F4-C537-46EE-BE6F-D26CCF52D5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1500" y="1616075"/>
            <a:ext cx="4505325" cy="206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b="0">
                <a:latin typeface="Calibri" panose="020F0502020204030204" pitchFamily="34" charset="0"/>
              </a:rPr>
              <a:t>Férreo servidor de los Hohenzollern, aplicó magistralmente los preceptos de Maquiavelo</a:t>
            </a:r>
          </a:p>
        </p:txBody>
      </p:sp>
      <p:sp>
        <p:nvSpPr>
          <p:cNvPr id="9219" name="Text Box 3">
            <a:extLst>
              <a:ext uri="{FF2B5EF4-FFF2-40B4-BE49-F238E27FC236}">
                <a16:creationId xmlns:a16="http://schemas.microsoft.com/office/drawing/2014/main" id="{239D7B31-D248-4B42-B176-A7C147CABA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5525" y="304800"/>
            <a:ext cx="70866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ES" altLang="es-MX" sz="3200" b="0">
                <a:solidFill>
                  <a:schemeClr val="tx2"/>
                </a:solidFill>
                <a:latin typeface="Calibri" panose="020F0502020204030204" pitchFamily="34" charset="0"/>
              </a:rPr>
              <a:t>Otto von Bismar</a:t>
            </a:r>
            <a:r>
              <a:rPr lang="es-MX" altLang="es-MX" sz="3200" b="0">
                <a:solidFill>
                  <a:schemeClr val="tx2"/>
                </a:solidFill>
                <a:latin typeface="Calibri" panose="020F0502020204030204" pitchFamily="34" charset="0"/>
              </a:rPr>
              <a:t>c</a:t>
            </a:r>
            <a:r>
              <a:rPr lang="es-ES" altLang="es-MX" sz="3200" b="0">
                <a:solidFill>
                  <a:schemeClr val="tx2"/>
                </a:solidFill>
                <a:latin typeface="Calibri" panose="020F0502020204030204" pitchFamily="34" charset="0"/>
              </a:rPr>
              <a:t>k</a:t>
            </a:r>
            <a:r>
              <a:rPr lang="es-MX" altLang="es-MX" sz="3200" b="0">
                <a:solidFill>
                  <a:schemeClr val="tx2"/>
                </a:solidFill>
                <a:latin typeface="Calibri" panose="020F0502020204030204" pitchFamily="34" charset="0"/>
              </a:rPr>
              <a:t> (1815-1898)</a:t>
            </a:r>
            <a:endParaRPr lang="es-ES" altLang="es-MX" sz="3200" b="0">
              <a:latin typeface="Calibri" panose="020F0502020204030204" pitchFamily="34" charset="0"/>
            </a:endParaRPr>
          </a:p>
        </p:txBody>
      </p:sp>
      <p:pic>
        <p:nvPicPr>
          <p:cNvPr id="9220" name="Picture 5" descr="C:\Documents and Settings\emagar\Mis documentos\Mis imágenes\bismarck2.jpg">
            <a:extLst>
              <a:ext uri="{FF2B5EF4-FFF2-40B4-BE49-F238E27FC236}">
                <a16:creationId xmlns:a16="http://schemas.microsoft.com/office/drawing/2014/main" id="{305FF585-C90D-4D29-8B7C-277C0BE472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9700" y="1581150"/>
            <a:ext cx="3238500" cy="466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0902" name="Text Box 6">
            <a:extLst>
              <a:ext uri="{FF2B5EF4-FFF2-40B4-BE49-F238E27FC236}">
                <a16:creationId xmlns:a16="http://schemas.microsoft.com/office/drawing/2014/main" id="{88D0CD02-EC5B-4C63-B67B-8850561131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1500" y="4130675"/>
            <a:ext cx="4229100" cy="206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b="0">
                <a:latin typeface="Calibri" panose="020F0502020204030204" pitchFamily="34" charset="0"/>
              </a:rPr>
              <a:t>Premisa: sólo una Alemania unida por Prusia permitiría la supervivencia de ésta</a:t>
            </a:r>
            <a:endParaRPr lang="es-ES" altLang="es-MX" sz="3200" b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898" grpId="0" autoUpdateAnimBg="0"/>
      <p:bldP spid="80902" grpId="0" autoUpdateAnimBg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ext Box 2">
            <a:extLst>
              <a:ext uri="{FF2B5EF4-FFF2-40B4-BE49-F238E27FC236}">
                <a16:creationId xmlns:a16="http://schemas.microsoft.com/office/drawing/2014/main" id="{67C3E064-6091-44FE-98C9-AC11D23E7D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5525" y="304800"/>
            <a:ext cx="70866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ES" altLang="es-MX" sz="3200" b="0">
                <a:solidFill>
                  <a:schemeClr val="tx2"/>
                </a:solidFill>
                <a:latin typeface="Calibri" panose="020F0502020204030204" pitchFamily="34" charset="0"/>
              </a:rPr>
              <a:t>Bismar</a:t>
            </a:r>
            <a:r>
              <a:rPr lang="es-MX" altLang="es-MX" sz="3200" b="0">
                <a:solidFill>
                  <a:schemeClr val="tx2"/>
                </a:solidFill>
                <a:latin typeface="Calibri" panose="020F0502020204030204" pitchFamily="34" charset="0"/>
              </a:rPr>
              <a:t>c</a:t>
            </a:r>
            <a:r>
              <a:rPr lang="es-ES" altLang="es-MX" sz="3200" b="0">
                <a:solidFill>
                  <a:schemeClr val="tx2"/>
                </a:solidFill>
                <a:latin typeface="Calibri" panose="020F0502020204030204" pitchFamily="34" charset="0"/>
              </a:rPr>
              <a:t>k</a:t>
            </a:r>
            <a:r>
              <a:rPr lang="es-MX" altLang="es-MX" sz="3200" b="0">
                <a:solidFill>
                  <a:schemeClr val="tx2"/>
                </a:solidFill>
                <a:latin typeface="Calibri" panose="020F0502020204030204" pitchFamily="34" charset="0"/>
              </a:rPr>
              <a:t> (2)</a:t>
            </a:r>
            <a:endParaRPr lang="es-ES" altLang="es-MX" sz="3200" b="0">
              <a:latin typeface="Calibri" panose="020F0502020204030204" pitchFamily="34" charset="0"/>
            </a:endParaRPr>
          </a:p>
        </p:txBody>
      </p:sp>
      <p:sp>
        <p:nvSpPr>
          <p:cNvPr id="10243" name="Text Box 3">
            <a:extLst>
              <a:ext uri="{FF2B5EF4-FFF2-40B4-BE49-F238E27FC236}">
                <a16:creationId xmlns:a16="http://schemas.microsoft.com/office/drawing/2014/main" id="{994ED631-EF66-4F29-B6F1-86DD53ECDE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6300" y="1752600"/>
            <a:ext cx="7391400" cy="1077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b="0">
                <a:latin typeface="Calibri" panose="020F0502020204030204" pitchFamily="34" charset="0"/>
              </a:rPr>
              <a:t>1862: nombrado canciller por Guillermo I.  Decreta alza de impuestos para el ejército</a:t>
            </a:r>
          </a:p>
        </p:txBody>
      </p:sp>
      <p:sp>
        <p:nvSpPr>
          <p:cNvPr id="90117" name="Text Box 5">
            <a:extLst>
              <a:ext uri="{FF2B5EF4-FFF2-40B4-BE49-F238E27FC236}">
                <a16:creationId xmlns:a16="http://schemas.microsoft.com/office/drawing/2014/main" id="{0EB0E7BF-6147-46B3-8D84-4FBDE82D65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9000" y="3454400"/>
            <a:ext cx="7391400" cy="2530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b="0">
                <a:latin typeface="Calibri" panose="020F0502020204030204" pitchFamily="34" charset="0"/>
              </a:rPr>
              <a:t>1864: Derrota a Dinamarca </a:t>
            </a:r>
            <a:br>
              <a:rPr lang="es-MX" altLang="es-MX" sz="3200" b="0">
                <a:latin typeface="Calibri" panose="020F0502020204030204" pitchFamily="34" charset="0"/>
              </a:rPr>
            </a:br>
            <a:r>
              <a:rPr lang="es-MX" altLang="es-MX" sz="3200" b="0">
                <a:latin typeface="Calibri" panose="020F0502020204030204" pitchFamily="34" charset="0"/>
              </a:rPr>
              <a:t>(Schleswig-Holstein)</a:t>
            </a:r>
          </a:p>
          <a:p>
            <a:pPr algn="l" eaLnBrk="1" hangingPunct="1">
              <a:spcBef>
                <a:spcPct val="50000"/>
              </a:spcBef>
            </a:pPr>
            <a:r>
              <a:rPr lang="es-MX" altLang="es-MX" sz="3200" b="0">
                <a:latin typeface="Calibri" panose="020F0502020204030204" pitchFamily="34" charset="0"/>
              </a:rPr>
              <a:t>1866: Derrota a Austria (fuera de Conf. Al.)</a:t>
            </a:r>
          </a:p>
          <a:p>
            <a:pPr algn="l" eaLnBrk="1" hangingPunct="1">
              <a:spcBef>
                <a:spcPct val="50000"/>
              </a:spcBef>
            </a:pPr>
            <a:r>
              <a:rPr lang="es-MX" altLang="es-MX" sz="3200" b="0">
                <a:latin typeface="Calibri" panose="020F0502020204030204" pitchFamily="34" charset="0"/>
              </a:rPr>
              <a:t>1870: Derrota a Francia (Alsacia-Lorena)</a:t>
            </a:r>
            <a:endParaRPr lang="es-ES" altLang="es-MX" sz="3200" b="0">
              <a:latin typeface="Calibri" panose="020F0502020204030204" pitchFamily="34" charset="0"/>
            </a:endParaRPr>
          </a:p>
        </p:txBody>
      </p:sp>
      <p:sp>
        <p:nvSpPr>
          <p:cNvPr id="90116" name="Text Box 4">
            <a:extLst>
              <a:ext uri="{FF2B5EF4-FFF2-40B4-BE49-F238E27FC236}">
                <a16:creationId xmlns:a16="http://schemas.microsoft.com/office/drawing/2014/main" id="{5196281A-3B40-46A8-8CDF-19AC3FB13C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0113" y="1835150"/>
            <a:ext cx="7391400" cy="4524315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altLang="es-MX" b="0" dirty="0">
                <a:latin typeface="Calibri"/>
                <a:cs typeface="Calibri"/>
              </a:rPr>
              <a:t>En sept. 1862, </a:t>
            </a:r>
            <a:r>
              <a:rPr lang="en-US" altLang="es-MX" b="0" dirty="0" err="1">
                <a:latin typeface="Calibri"/>
                <a:cs typeface="Calibri"/>
              </a:rPr>
              <a:t>el</a:t>
            </a:r>
            <a:r>
              <a:rPr lang="en-US" altLang="es-MX" b="0" dirty="0">
                <a:latin typeface="Calibri"/>
                <a:cs typeface="Calibri"/>
              </a:rPr>
              <a:t> </a:t>
            </a:r>
            <a:r>
              <a:rPr lang="en-US" altLang="es-MX" b="0" i="1" dirty="0">
                <a:latin typeface="Calibri"/>
                <a:cs typeface="Calibri"/>
              </a:rPr>
              <a:t>Landtag</a:t>
            </a:r>
            <a:r>
              <a:rPr lang="en-US" altLang="es-MX" b="0" dirty="0">
                <a:latin typeface="Calibri"/>
                <a:cs typeface="Calibri"/>
              </a:rPr>
              <a:t> </a:t>
            </a:r>
            <a:r>
              <a:rPr lang="en-US" altLang="es-MX" b="0" dirty="0" err="1">
                <a:latin typeface="Calibri"/>
                <a:cs typeface="Calibri"/>
              </a:rPr>
              <a:t>prusiano</a:t>
            </a:r>
            <a:r>
              <a:rPr lang="en-US" altLang="es-MX" b="0" dirty="0">
                <a:latin typeface="Calibri"/>
                <a:cs typeface="Calibri"/>
              </a:rPr>
              <a:t> </a:t>
            </a:r>
            <a:r>
              <a:rPr lang="en-US" altLang="es-MX" b="0" dirty="0" err="1">
                <a:latin typeface="Calibri"/>
                <a:cs typeface="Calibri"/>
              </a:rPr>
              <a:t>rehusaba</a:t>
            </a:r>
            <a:r>
              <a:rPr lang="en-US" altLang="es-MX" b="0" dirty="0">
                <a:latin typeface="Calibri"/>
                <a:cs typeface="Calibri"/>
              </a:rPr>
              <a:t> </a:t>
            </a:r>
            <a:r>
              <a:rPr lang="en-US" altLang="es-MX" b="0" dirty="0" err="1">
                <a:latin typeface="Calibri"/>
                <a:cs typeface="Calibri"/>
              </a:rPr>
              <a:t>aumentar</a:t>
            </a:r>
            <a:r>
              <a:rPr lang="en-US" altLang="es-MX" b="0" dirty="0">
                <a:latin typeface="Calibri"/>
                <a:cs typeface="Calibri"/>
              </a:rPr>
              <a:t> </a:t>
            </a:r>
            <a:r>
              <a:rPr lang="en-US" altLang="es-MX" b="0" dirty="0" err="1">
                <a:latin typeface="Calibri"/>
                <a:cs typeface="Calibri"/>
              </a:rPr>
              <a:t>el</a:t>
            </a:r>
            <a:r>
              <a:rPr lang="en-US" altLang="es-MX" b="0" dirty="0">
                <a:latin typeface="Calibri"/>
                <a:cs typeface="Calibri"/>
              </a:rPr>
              <a:t> </a:t>
            </a:r>
            <a:r>
              <a:rPr lang="en-US" altLang="es-MX" b="0" dirty="0" err="1">
                <a:latin typeface="Calibri"/>
                <a:cs typeface="Calibri"/>
              </a:rPr>
              <a:t>gasto</a:t>
            </a:r>
            <a:r>
              <a:rPr lang="en-US" altLang="es-MX" b="0" dirty="0">
                <a:latin typeface="Calibri"/>
                <a:cs typeface="Calibri"/>
              </a:rPr>
              <a:t> </a:t>
            </a:r>
            <a:r>
              <a:rPr lang="en-US" altLang="es-MX" b="0" dirty="0" err="1">
                <a:latin typeface="Calibri"/>
                <a:cs typeface="Calibri"/>
              </a:rPr>
              <a:t>militar</a:t>
            </a:r>
            <a:r>
              <a:rPr lang="en-US" altLang="es-MX" b="0" dirty="0">
                <a:latin typeface="Calibri"/>
                <a:cs typeface="Calibri"/>
              </a:rPr>
              <a:t>. Bismark </a:t>
            </a:r>
            <a:r>
              <a:rPr lang="en-US" altLang="es-MX" b="0" dirty="0" err="1">
                <a:latin typeface="Calibri"/>
                <a:cs typeface="Calibri"/>
              </a:rPr>
              <a:t>compareció</a:t>
            </a:r>
            <a:r>
              <a:rPr lang="en-US" altLang="es-MX" b="0" dirty="0">
                <a:latin typeface="Calibri"/>
                <a:cs typeface="Calibri"/>
              </a:rPr>
              <a:t> ante la </a:t>
            </a:r>
            <a:r>
              <a:rPr lang="en-US" altLang="es-MX" b="0" dirty="0" err="1">
                <a:latin typeface="Calibri"/>
                <a:cs typeface="Calibri"/>
              </a:rPr>
              <a:t>comisión</a:t>
            </a:r>
            <a:r>
              <a:rPr lang="en-US" altLang="es-MX" b="0" dirty="0">
                <a:latin typeface="Calibri"/>
                <a:cs typeface="Calibri"/>
              </a:rPr>
              <a:t> de </a:t>
            </a:r>
            <a:r>
              <a:rPr lang="en-US" altLang="es-MX" b="0" dirty="0" err="1">
                <a:latin typeface="Calibri"/>
                <a:cs typeface="Calibri"/>
              </a:rPr>
              <a:t>presupuesto</a:t>
            </a:r>
            <a:r>
              <a:rPr lang="en-US" altLang="es-MX" b="0" dirty="0">
                <a:latin typeface="Calibri"/>
                <a:cs typeface="Calibri"/>
              </a:rPr>
              <a:t>: </a:t>
            </a:r>
            <a:endParaRPr lang="en-US" altLang="es-MX" b="0" dirty="0">
              <a:latin typeface="Calibri" panose="020F0502020204030204" pitchFamily="34" charset="0"/>
            </a:endParaRPr>
          </a:p>
          <a:p>
            <a:pPr algn="l" eaLnBrk="1" hangingPunct="1">
              <a:spcBef>
                <a:spcPct val="50000"/>
              </a:spcBef>
            </a:pPr>
            <a:r>
              <a:rPr lang="en-US" altLang="es-MX" b="0" dirty="0">
                <a:latin typeface="Calibri" panose="020F0502020204030204" pitchFamily="34" charset="0"/>
              </a:rPr>
              <a:t>"La </a:t>
            </a:r>
            <a:r>
              <a:rPr lang="en-US" altLang="es-MX" b="0" dirty="0" err="1">
                <a:latin typeface="Calibri" panose="020F0502020204030204" pitchFamily="34" charset="0"/>
              </a:rPr>
              <a:t>posición</a:t>
            </a:r>
            <a:r>
              <a:rPr lang="en-US" altLang="es-MX" b="0" dirty="0">
                <a:latin typeface="Calibri" panose="020F0502020204030204" pitchFamily="34" charset="0"/>
              </a:rPr>
              <a:t> de Prusia </a:t>
            </a:r>
            <a:r>
              <a:rPr lang="en-US" altLang="es-MX" b="0" dirty="0" err="1">
                <a:latin typeface="Calibri" panose="020F0502020204030204" pitchFamily="34" charset="0"/>
              </a:rPr>
              <a:t>en</a:t>
            </a:r>
            <a:r>
              <a:rPr lang="en-US" altLang="es-MX" b="0" dirty="0">
                <a:latin typeface="Calibri" panose="020F0502020204030204" pitchFamily="34" charset="0"/>
              </a:rPr>
              <a:t> Alemania no la </a:t>
            </a:r>
            <a:r>
              <a:rPr lang="en-US" altLang="es-MX" b="0" dirty="0" err="1">
                <a:latin typeface="Calibri" panose="020F0502020204030204" pitchFamily="34" charset="0"/>
              </a:rPr>
              <a:t>determinará</a:t>
            </a:r>
            <a:r>
              <a:rPr lang="en-US" altLang="es-MX" b="0" dirty="0">
                <a:latin typeface="Calibri" panose="020F0502020204030204" pitchFamily="34" charset="0"/>
              </a:rPr>
              <a:t> </a:t>
            </a:r>
            <a:r>
              <a:rPr lang="en-US" altLang="es-MX" b="0" dirty="0" err="1">
                <a:latin typeface="Calibri" panose="020F0502020204030204" pitchFamily="34" charset="0"/>
              </a:rPr>
              <a:t>su</a:t>
            </a:r>
            <a:r>
              <a:rPr lang="en-US" altLang="es-MX" b="0" dirty="0">
                <a:latin typeface="Calibri" panose="020F0502020204030204" pitchFamily="34" charset="0"/>
              </a:rPr>
              <a:t> </a:t>
            </a:r>
            <a:r>
              <a:rPr lang="en-US" altLang="es-MX" b="0" dirty="0" err="1">
                <a:latin typeface="Calibri" panose="020F0502020204030204" pitchFamily="34" charset="0"/>
              </a:rPr>
              <a:t>liberalismo</a:t>
            </a:r>
            <a:r>
              <a:rPr lang="en-US" altLang="es-MX" b="0" dirty="0">
                <a:latin typeface="Calibri" panose="020F0502020204030204" pitchFamily="34" charset="0"/>
              </a:rPr>
              <a:t> </a:t>
            </a:r>
            <a:r>
              <a:rPr lang="en-US" altLang="es-MX" b="0" dirty="0" err="1">
                <a:latin typeface="Calibri" panose="020F0502020204030204" pitchFamily="34" charset="0"/>
              </a:rPr>
              <a:t>sino</a:t>
            </a:r>
            <a:r>
              <a:rPr lang="en-US" altLang="es-MX" b="0" dirty="0">
                <a:latin typeface="Calibri" panose="020F0502020204030204" pitchFamily="34" charset="0"/>
              </a:rPr>
              <a:t> </a:t>
            </a:r>
            <a:r>
              <a:rPr lang="en-US" altLang="es-MX" b="0" dirty="0" err="1">
                <a:latin typeface="Calibri" panose="020F0502020204030204" pitchFamily="34" charset="0"/>
              </a:rPr>
              <a:t>el</a:t>
            </a:r>
            <a:r>
              <a:rPr lang="en-US" altLang="es-MX" b="0" dirty="0">
                <a:latin typeface="Calibri" panose="020F0502020204030204" pitchFamily="34" charset="0"/>
              </a:rPr>
              <a:t> </a:t>
            </a:r>
            <a:r>
              <a:rPr lang="en-US" altLang="es-MX" b="0" dirty="0" err="1">
                <a:latin typeface="Calibri" panose="020F0502020204030204" pitchFamily="34" charset="0"/>
              </a:rPr>
              <a:t>poder</a:t>
            </a:r>
            <a:r>
              <a:rPr lang="en-US" altLang="es-MX" b="0" dirty="0">
                <a:latin typeface="Calibri" panose="020F0502020204030204" pitchFamily="34" charset="0"/>
              </a:rPr>
              <a:t>. Prusia </a:t>
            </a:r>
            <a:r>
              <a:rPr lang="en-US" altLang="es-MX" b="0" dirty="0" err="1">
                <a:latin typeface="Calibri" panose="020F0502020204030204" pitchFamily="34" charset="0"/>
              </a:rPr>
              <a:t>debe</a:t>
            </a:r>
            <a:r>
              <a:rPr lang="en-US" altLang="es-MX" b="0" dirty="0">
                <a:latin typeface="Calibri" panose="020F0502020204030204" pitchFamily="34" charset="0"/>
              </a:rPr>
              <a:t> </a:t>
            </a:r>
            <a:r>
              <a:rPr lang="en-US" altLang="es-MX" b="0" dirty="0" err="1">
                <a:latin typeface="Calibri" panose="020F0502020204030204" pitchFamily="34" charset="0"/>
              </a:rPr>
              <a:t>concentrar</a:t>
            </a:r>
            <a:r>
              <a:rPr lang="en-US" altLang="es-MX" b="0" dirty="0">
                <a:latin typeface="Calibri" panose="020F0502020204030204" pitchFamily="34" charset="0"/>
              </a:rPr>
              <a:t> </a:t>
            </a:r>
            <a:r>
              <a:rPr lang="en-US" altLang="es-MX" b="0" dirty="0" err="1">
                <a:latin typeface="Calibri" panose="020F0502020204030204" pitchFamily="34" charset="0"/>
              </a:rPr>
              <a:t>su</a:t>
            </a:r>
            <a:r>
              <a:rPr lang="en-US" altLang="es-MX" b="0" dirty="0">
                <a:latin typeface="Calibri" panose="020F0502020204030204" pitchFamily="34" charset="0"/>
              </a:rPr>
              <a:t> </a:t>
            </a:r>
            <a:r>
              <a:rPr lang="en-US" altLang="es-MX" b="0" dirty="0" err="1">
                <a:latin typeface="Calibri" panose="020F0502020204030204" pitchFamily="34" charset="0"/>
              </a:rPr>
              <a:t>fuerza</a:t>
            </a:r>
            <a:r>
              <a:rPr lang="en-US" altLang="es-MX" b="0" dirty="0">
                <a:latin typeface="Calibri" panose="020F0502020204030204" pitchFamily="34" charset="0"/>
              </a:rPr>
              <a:t> para </a:t>
            </a:r>
            <a:r>
              <a:rPr lang="en-US" altLang="es-MX" b="0" dirty="0" err="1">
                <a:latin typeface="Calibri" panose="020F0502020204030204" pitchFamily="34" charset="0"/>
              </a:rPr>
              <a:t>el</a:t>
            </a:r>
            <a:r>
              <a:rPr lang="en-US" altLang="es-MX" b="0" dirty="0">
                <a:latin typeface="Calibri" panose="020F0502020204030204" pitchFamily="34" charset="0"/>
              </a:rPr>
              <a:t> </a:t>
            </a:r>
            <a:r>
              <a:rPr lang="en-US" altLang="es-MX" b="0" dirty="0" err="1">
                <a:latin typeface="Calibri" panose="020F0502020204030204" pitchFamily="34" charset="0"/>
              </a:rPr>
              <a:t>momento</a:t>
            </a:r>
            <a:r>
              <a:rPr lang="en-US" altLang="es-MX" b="0" dirty="0">
                <a:latin typeface="Calibri" panose="020F0502020204030204" pitchFamily="34" charset="0"/>
              </a:rPr>
              <a:t> </a:t>
            </a:r>
            <a:r>
              <a:rPr lang="en-US" altLang="es-MX" b="0" dirty="0" err="1">
                <a:latin typeface="Calibri" panose="020F0502020204030204" pitchFamily="34" charset="0"/>
              </a:rPr>
              <a:t>adecuado</a:t>
            </a:r>
            <a:r>
              <a:rPr lang="en-US" altLang="es-MX" b="0" dirty="0">
                <a:latin typeface="Calibri" panose="020F0502020204030204" pitchFamily="34" charset="0"/>
              </a:rPr>
              <a:t>, que ha </a:t>
            </a:r>
            <a:r>
              <a:rPr lang="en-US" altLang="es-MX" b="0" dirty="0" err="1">
                <a:latin typeface="Calibri" panose="020F0502020204030204" pitchFamily="34" charset="0"/>
              </a:rPr>
              <a:t>dejado</a:t>
            </a:r>
            <a:r>
              <a:rPr lang="en-US" altLang="es-MX" b="0" dirty="0">
                <a:latin typeface="Calibri" panose="020F0502020204030204" pitchFamily="34" charset="0"/>
              </a:rPr>
              <a:t> pasar </a:t>
            </a:r>
            <a:r>
              <a:rPr lang="en-US" altLang="es-MX" b="0" dirty="0" err="1">
                <a:latin typeface="Calibri" panose="020F0502020204030204" pitchFamily="34" charset="0"/>
              </a:rPr>
              <a:t>varias</a:t>
            </a:r>
            <a:r>
              <a:rPr lang="en-US" altLang="es-MX" b="0" dirty="0">
                <a:latin typeface="Calibri" panose="020F0502020204030204" pitchFamily="34" charset="0"/>
              </a:rPr>
              <a:t> </a:t>
            </a:r>
            <a:r>
              <a:rPr lang="en-US" altLang="es-MX" b="0" dirty="0" err="1">
                <a:latin typeface="Calibri" panose="020F0502020204030204" pitchFamily="34" charset="0"/>
              </a:rPr>
              <a:t>veces</a:t>
            </a:r>
            <a:r>
              <a:rPr lang="en-US" altLang="es-MX" b="0" dirty="0">
                <a:latin typeface="Calibri" panose="020F0502020204030204" pitchFamily="34" charset="0"/>
              </a:rPr>
              <a:t>. El </a:t>
            </a:r>
            <a:r>
              <a:rPr lang="en-US" altLang="es-MX" b="0" dirty="0" err="1">
                <a:latin typeface="Calibri" panose="020F0502020204030204" pitchFamily="34" charset="0"/>
              </a:rPr>
              <a:t>Tratado</a:t>
            </a:r>
            <a:r>
              <a:rPr lang="en-US" altLang="es-MX" b="0" dirty="0">
                <a:latin typeface="Calibri" panose="020F0502020204030204" pitchFamily="34" charset="0"/>
              </a:rPr>
              <a:t> de Viena </a:t>
            </a:r>
            <a:r>
              <a:rPr lang="en-US" altLang="es-MX" b="0" dirty="0" err="1">
                <a:latin typeface="Calibri" panose="020F0502020204030204" pitchFamily="34" charset="0"/>
              </a:rPr>
              <a:t>diseñó</a:t>
            </a:r>
            <a:r>
              <a:rPr lang="en-US" altLang="es-MX" b="0" dirty="0">
                <a:latin typeface="Calibri" panose="020F0502020204030204" pitchFamily="34" charset="0"/>
              </a:rPr>
              <a:t> mal </a:t>
            </a:r>
            <a:r>
              <a:rPr lang="en-US" altLang="es-MX" b="0" dirty="0" err="1">
                <a:latin typeface="Calibri" panose="020F0502020204030204" pitchFamily="34" charset="0"/>
              </a:rPr>
              <a:t>nuestras</a:t>
            </a:r>
            <a:r>
              <a:rPr lang="en-US" altLang="es-MX" b="0" dirty="0">
                <a:latin typeface="Calibri" panose="020F0502020204030204" pitchFamily="34" charset="0"/>
              </a:rPr>
              <a:t> </a:t>
            </a:r>
            <a:r>
              <a:rPr lang="en-US" altLang="es-MX" b="0" dirty="0" err="1">
                <a:latin typeface="Calibri" panose="020F0502020204030204" pitchFamily="34" charset="0"/>
              </a:rPr>
              <a:t>fronteras</a:t>
            </a:r>
            <a:r>
              <a:rPr lang="en-US" altLang="es-MX" b="0" dirty="0">
                <a:latin typeface="Calibri" panose="020F0502020204030204" pitchFamily="34" charset="0"/>
              </a:rPr>
              <a:t> para un </a:t>
            </a:r>
            <a:r>
              <a:rPr lang="en-US" altLang="es-MX" b="0" dirty="0" err="1">
                <a:latin typeface="Calibri" panose="020F0502020204030204" pitchFamily="34" charset="0"/>
              </a:rPr>
              <a:t>cuerpo</a:t>
            </a:r>
            <a:r>
              <a:rPr lang="en-US" altLang="es-MX" b="0" dirty="0">
                <a:latin typeface="Calibri" panose="020F0502020204030204" pitchFamily="34" charset="0"/>
              </a:rPr>
              <a:t> </a:t>
            </a:r>
            <a:r>
              <a:rPr lang="en-US" altLang="es-MX" b="0" dirty="0" err="1">
                <a:latin typeface="Calibri" panose="020F0502020204030204" pitchFamily="34" charset="0"/>
              </a:rPr>
              <a:t>político</a:t>
            </a:r>
            <a:r>
              <a:rPr lang="en-US" altLang="es-MX" b="0" dirty="0">
                <a:latin typeface="Calibri" panose="020F0502020204030204" pitchFamily="34" charset="0"/>
              </a:rPr>
              <a:t> </a:t>
            </a:r>
            <a:r>
              <a:rPr lang="en-US" altLang="es-MX" b="0" dirty="0" err="1">
                <a:latin typeface="Calibri" panose="020F0502020204030204" pitchFamily="34" charset="0"/>
              </a:rPr>
              <a:t>sano</a:t>
            </a:r>
            <a:r>
              <a:rPr lang="en-US" altLang="es-MX" b="0" dirty="0">
                <a:latin typeface="Calibri" panose="020F0502020204030204" pitchFamily="34" charset="0"/>
              </a:rPr>
              <a:t>. No </a:t>
            </a:r>
            <a:r>
              <a:rPr lang="en-US" altLang="es-MX" b="0" dirty="0" err="1">
                <a:latin typeface="Calibri" panose="020F0502020204030204" pitchFamily="34" charset="0"/>
              </a:rPr>
              <a:t>será</a:t>
            </a:r>
            <a:r>
              <a:rPr lang="en-US" altLang="es-MX" b="0" dirty="0">
                <a:latin typeface="Calibri" panose="020F0502020204030204" pitchFamily="34" charset="0"/>
              </a:rPr>
              <a:t> con </a:t>
            </a:r>
            <a:r>
              <a:rPr lang="en-US" altLang="es-MX" b="0" dirty="0" err="1">
                <a:latin typeface="Calibri" panose="020F0502020204030204" pitchFamily="34" charset="0"/>
              </a:rPr>
              <a:t>discursos</a:t>
            </a:r>
            <a:r>
              <a:rPr lang="en-US" altLang="es-MX" b="0" dirty="0">
                <a:latin typeface="Calibri" panose="020F0502020204030204" pitchFamily="34" charset="0"/>
              </a:rPr>
              <a:t> y </a:t>
            </a:r>
            <a:r>
              <a:rPr lang="en-US" altLang="es-MX" b="0" dirty="0" err="1">
                <a:latin typeface="Calibri" panose="020F0502020204030204" pitchFamily="34" charset="0"/>
              </a:rPr>
              <a:t>mayorías</a:t>
            </a:r>
            <a:r>
              <a:rPr lang="en-US" altLang="es-MX" b="0" dirty="0">
                <a:latin typeface="Calibri" panose="020F0502020204030204" pitchFamily="34" charset="0"/>
              </a:rPr>
              <a:t> que se </a:t>
            </a:r>
            <a:r>
              <a:rPr lang="en-US" altLang="es-MX" b="0" dirty="0" err="1">
                <a:latin typeface="Calibri" panose="020F0502020204030204" pitchFamily="34" charset="0"/>
              </a:rPr>
              <a:t>decidirán</a:t>
            </a:r>
            <a:r>
              <a:rPr lang="en-US" altLang="es-MX" b="0" dirty="0">
                <a:latin typeface="Calibri" panose="020F0502020204030204" pitchFamily="34" charset="0"/>
              </a:rPr>
              <a:t> las </a:t>
            </a:r>
            <a:r>
              <a:rPr lang="en-US" altLang="es-MX" b="0" dirty="0" err="1">
                <a:latin typeface="Calibri" panose="020F0502020204030204" pitchFamily="34" charset="0"/>
              </a:rPr>
              <a:t>grandes</a:t>
            </a:r>
            <a:r>
              <a:rPr lang="en-US" altLang="es-MX" b="0" dirty="0">
                <a:latin typeface="Calibri" panose="020F0502020204030204" pitchFamily="34" charset="0"/>
              </a:rPr>
              <a:t> </a:t>
            </a:r>
            <a:r>
              <a:rPr lang="en-US" altLang="es-MX" b="0" dirty="0" err="1">
                <a:latin typeface="Calibri" panose="020F0502020204030204" pitchFamily="34" charset="0"/>
              </a:rPr>
              <a:t>cuestiones</a:t>
            </a:r>
            <a:r>
              <a:rPr lang="en-US" altLang="es-MX" b="0" dirty="0">
                <a:latin typeface="Calibri" panose="020F0502020204030204" pitchFamily="34" charset="0"/>
              </a:rPr>
              <a:t> del día –ese </a:t>
            </a:r>
            <a:r>
              <a:rPr lang="en-US" altLang="es-MX" b="0" dirty="0" err="1">
                <a:latin typeface="Calibri" panose="020F0502020204030204" pitchFamily="34" charset="0"/>
              </a:rPr>
              <a:t>fue</a:t>
            </a:r>
            <a:r>
              <a:rPr lang="en-US" altLang="es-MX" b="0" dirty="0">
                <a:latin typeface="Calibri" panose="020F0502020204030204" pitchFamily="34" charset="0"/>
              </a:rPr>
              <a:t> </a:t>
            </a:r>
            <a:r>
              <a:rPr lang="en-US" altLang="es-MX" b="0" dirty="0" err="1">
                <a:latin typeface="Calibri" panose="020F0502020204030204" pitchFamily="34" charset="0"/>
              </a:rPr>
              <a:t>el</a:t>
            </a:r>
            <a:r>
              <a:rPr lang="en-US" altLang="es-MX" b="0" dirty="0">
                <a:latin typeface="Calibri" panose="020F0502020204030204" pitchFamily="34" charset="0"/>
              </a:rPr>
              <a:t> grave error de 1848 – </a:t>
            </a:r>
            <a:r>
              <a:rPr lang="en-US" altLang="es-MX" b="0" dirty="0" err="1">
                <a:latin typeface="Calibri" panose="020F0502020204030204" pitchFamily="34" charset="0"/>
              </a:rPr>
              <a:t>sino</a:t>
            </a:r>
            <a:r>
              <a:rPr lang="en-US" altLang="es-MX" b="0" dirty="0">
                <a:latin typeface="Calibri" panose="020F0502020204030204" pitchFamily="34" charset="0"/>
              </a:rPr>
              <a:t> con </a:t>
            </a:r>
            <a:r>
              <a:rPr lang="en-US" altLang="es-MX" dirty="0" err="1">
                <a:latin typeface="Calibri" panose="020F0502020204030204" pitchFamily="34" charset="0"/>
              </a:rPr>
              <a:t>sangre</a:t>
            </a:r>
            <a:r>
              <a:rPr lang="en-US" altLang="es-MX" dirty="0">
                <a:latin typeface="Calibri" panose="020F0502020204030204" pitchFamily="34" charset="0"/>
              </a:rPr>
              <a:t> y </a:t>
            </a:r>
            <a:r>
              <a:rPr lang="en-US" altLang="es-MX" dirty="0" err="1">
                <a:latin typeface="Calibri" panose="020F0502020204030204" pitchFamily="34" charset="0"/>
              </a:rPr>
              <a:t>acero</a:t>
            </a:r>
            <a:r>
              <a:rPr lang="en-US" altLang="es-MX" b="0" dirty="0">
                <a:latin typeface="Calibri" panose="020F0502020204030204" pitchFamily="34" charset="0"/>
              </a:rPr>
              <a:t>"</a:t>
            </a:r>
          </a:p>
          <a:p>
            <a:pPr algn="l">
              <a:spcBef>
                <a:spcPct val="50000"/>
              </a:spcBef>
            </a:pPr>
            <a:r>
              <a:rPr lang="en-US" b="0" dirty="0">
                <a:latin typeface="Calibri"/>
                <a:cs typeface="Calibri"/>
              </a:rPr>
              <a:t>¿Similitudes y </a:t>
            </a:r>
            <a:r>
              <a:rPr lang="en-US" b="0" dirty="0" err="1">
                <a:latin typeface="Calibri"/>
                <a:cs typeface="Calibri"/>
              </a:rPr>
              <a:t>diferencias</a:t>
            </a:r>
            <a:r>
              <a:rPr lang="en-US" b="0" dirty="0">
                <a:latin typeface="Calibri"/>
                <a:cs typeface="Calibri"/>
              </a:rPr>
              <a:t> con Rusia </a:t>
            </a:r>
            <a:r>
              <a:rPr lang="en-US" b="0" dirty="0" err="1">
                <a:latin typeface="Calibri"/>
                <a:cs typeface="Calibri"/>
              </a:rPr>
              <a:t>en</a:t>
            </a:r>
            <a:r>
              <a:rPr lang="en-US" b="0" dirty="0">
                <a:latin typeface="Calibri"/>
                <a:cs typeface="Calibri"/>
              </a:rPr>
              <a:t> </a:t>
            </a:r>
            <a:r>
              <a:rPr lang="en-US" b="0" dirty="0" err="1">
                <a:latin typeface="Calibri"/>
                <a:cs typeface="Calibri"/>
              </a:rPr>
              <a:t>Ucrania</a:t>
            </a:r>
            <a:r>
              <a:rPr lang="en-US" b="0" dirty="0">
                <a:latin typeface="Calibri"/>
                <a:cs typeface="Calibri"/>
              </a:rPr>
              <a:t>?</a:t>
            </a:r>
            <a:endParaRPr lang="en-US" dirty="0">
              <a:latin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0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117" grpId="0" autoUpdateAnimBg="0"/>
      <p:bldP spid="90116" grpId="0" animBg="1" autoUpdateAnimBg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Text Box 2">
            <a:extLst>
              <a:ext uri="{FF2B5EF4-FFF2-40B4-BE49-F238E27FC236}">
                <a16:creationId xmlns:a16="http://schemas.microsoft.com/office/drawing/2014/main" id="{67EB8062-EE62-4074-978A-9871982314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6300" y="990600"/>
            <a:ext cx="73914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 b="0">
                <a:latin typeface="Calibri" panose="020F0502020204030204" pitchFamily="34" charset="0"/>
              </a:rPr>
              <a:t> Reichstag sólo podía aceptar o vetar el presupuesto. Algo es algo... </a:t>
            </a:r>
            <a:endParaRPr lang="es-ES" altLang="es-MX" sz="3200" b="0">
              <a:latin typeface="Calibri" panose="020F0502020204030204" pitchFamily="34" charset="0"/>
            </a:endParaRPr>
          </a:p>
        </p:txBody>
      </p:sp>
      <p:sp>
        <p:nvSpPr>
          <p:cNvPr id="11267" name="Text Box 3">
            <a:extLst>
              <a:ext uri="{FF2B5EF4-FFF2-40B4-BE49-F238E27FC236}">
                <a16:creationId xmlns:a16="http://schemas.microsoft.com/office/drawing/2014/main" id="{0BF2F511-03AB-4D89-A792-C60383A45E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0850" y="304800"/>
            <a:ext cx="82359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ES" altLang="es-MX" sz="3200" b="0">
                <a:solidFill>
                  <a:schemeClr val="tx2"/>
                </a:solidFill>
                <a:latin typeface="Calibri" panose="020F0502020204030204" pitchFamily="34" charset="0"/>
              </a:rPr>
              <a:t>El Imperio (1871-1918)</a:t>
            </a:r>
            <a:r>
              <a:rPr lang="es-MX" altLang="es-MX" sz="3200" b="0">
                <a:solidFill>
                  <a:schemeClr val="tx2"/>
                </a:solidFill>
                <a:latin typeface="Calibri" panose="020F0502020204030204" pitchFamily="34" charset="0"/>
              </a:rPr>
              <a:t> y sus instituciones</a:t>
            </a:r>
            <a:endParaRPr lang="es-ES" altLang="es-MX" sz="3200" b="0">
              <a:latin typeface="Calibri" panose="020F0502020204030204" pitchFamily="34" charset="0"/>
            </a:endParaRPr>
          </a:p>
        </p:txBody>
      </p:sp>
      <p:sp>
        <p:nvSpPr>
          <p:cNvPr id="81924" name="Text Box 4">
            <a:extLst>
              <a:ext uri="{FF2B5EF4-FFF2-40B4-BE49-F238E27FC236}">
                <a16:creationId xmlns:a16="http://schemas.microsoft.com/office/drawing/2014/main" id="{E358EE6A-EBAF-4EF7-8281-FFF418AB0B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5350" y="4465638"/>
            <a:ext cx="7391400" cy="1554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 b="0">
                <a:latin typeface="Calibri" panose="020F0502020204030204" pitchFamily="34" charset="0"/>
              </a:rPr>
              <a:t> Canciller no era responsable ante Reichstag, elegía y destituía ministros a voluntad. Era agente del emperador</a:t>
            </a:r>
            <a:endParaRPr lang="es-ES" altLang="es-MX" sz="3200" b="0">
              <a:latin typeface="Calibri" panose="020F0502020204030204" pitchFamily="34" charset="0"/>
            </a:endParaRPr>
          </a:p>
        </p:txBody>
      </p:sp>
      <p:sp>
        <p:nvSpPr>
          <p:cNvPr id="81925" name="Text Box 5">
            <a:extLst>
              <a:ext uri="{FF2B5EF4-FFF2-40B4-BE49-F238E27FC236}">
                <a16:creationId xmlns:a16="http://schemas.microsoft.com/office/drawing/2014/main" id="{36F4290C-BD78-4712-945B-CD41BBD16A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0113" y="3733800"/>
            <a:ext cx="8091487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 b="0">
                <a:latin typeface="Calibri" panose="020F0502020204030204" pitchFamily="34" charset="0"/>
              </a:rPr>
              <a:t> Además, cámara alta dominada por Prusia</a:t>
            </a:r>
            <a:endParaRPr lang="es-ES" altLang="es-MX" sz="3200" b="0">
              <a:latin typeface="Calibri" panose="020F0502020204030204" pitchFamily="34" charset="0"/>
            </a:endParaRPr>
          </a:p>
        </p:txBody>
      </p:sp>
      <p:sp>
        <p:nvSpPr>
          <p:cNvPr id="81926" name="Text Box 6">
            <a:extLst>
              <a:ext uri="{FF2B5EF4-FFF2-40B4-BE49-F238E27FC236}">
                <a16:creationId xmlns:a16="http://schemas.microsoft.com/office/drawing/2014/main" id="{ED0A3EFC-26DD-4636-90C0-C7EABE5054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6049963"/>
            <a:ext cx="76200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 b="0">
                <a:latin typeface="Calibri" panose="020F0502020204030204" pitchFamily="34" charset="0"/>
              </a:rPr>
              <a:t> Estados eran relativamente autónomos</a:t>
            </a:r>
            <a:endParaRPr lang="es-ES" altLang="es-MX" sz="3200" b="0">
              <a:latin typeface="Calibri" panose="020F0502020204030204" pitchFamily="34" charset="0"/>
            </a:endParaRPr>
          </a:p>
        </p:txBody>
      </p:sp>
      <p:sp>
        <p:nvSpPr>
          <p:cNvPr id="81927" name="Text Box 7">
            <a:extLst>
              <a:ext uri="{FF2B5EF4-FFF2-40B4-BE49-F238E27FC236}">
                <a16:creationId xmlns:a16="http://schemas.microsoft.com/office/drawing/2014/main" id="{92F79B69-A5FB-4A4B-8EA1-7285AB85AC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1063" y="3078163"/>
            <a:ext cx="7881937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b="0">
                <a:latin typeface="Calibri" panose="020F0502020204030204" pitchFamily="34" charset="0"/>
              </a:rPr>
              <a:t>... pero antecedente de Bismark en el 62</a:t>
            </a:r>
            <a:endParaRPr lang="es-ES" altLang="es-MX" sz="3200" b="0">
              <a:latin typeface="Calibri" panose="020F0502020204030204" pitchFamily="34" charset="0"/>
            </a:endParaRPr>
          </a:p>
        </p:txBody>
      </p:sp>
      <p:sp>
        <p:nvSpPr>
          <p:cNvPr id="81931" name="Text Box 11">
            <a:extLst>
              <a:ext uri="{FF2B5EF4-FFF2-40B4-BE49-F238E27FC236}">
                <a16:creationId xmlns:a16="http://schemas.microsoft.com/office/drawing/2014/main" id="{B74465EE-3A8D-4936-8F96-CBDF45EF17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" y="2174875"/>
            <a:ext cx="1447800" cy="91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altLang="es-MX" sz="1800" i="1">
                <a:latin typeface="Calibri" panose="020F0502020204030204" pitchFamily="34" charset="0"/>
              </a:rPr>
              <a:t>B</a:t>
            </a:r>
            <a:r>
              <a:rPr lang="en-US" altLang="es-MX" sz="1800" b="0" i="1">
                <a:latin typeface="Calibri" panose="020F0502020204030204" pitchFamily="34" charset="0"/>
              </a:rPr>
              <a:t>=Bismark</a:t>
            </a:r>
            <a:br>
              <a:rPr lang="en-US" altLang="es-MX" sz="1800" b="0" i="1">
                <a:latin typeface="Calibri" panose="020F0502020204030204" pitchFamily="34" charset="0"/>
              </a:rPr>
            </a:br>
            <a:r>
              <a:rPr lang="en-US" altLang="es-MX" sz="1800" i="1">
                <a:latin typeface="Calibri" panose="020F0502020204030204" pitchFamily="34" charset="0"/>
              </a:rPr>
              <a:t>R</a:t>
            </a:r>
            <a:r>
              <a:rPr lang="en-US" altLang="es-MX" sz="1800" b="0" i="1">
                <a:latin typeface="Calibri" panose="020F0502020204030204" pitchFamily="34" charset="0"/>
              </a:rPr>
              <a:t>=Reichstag</a:t>
            </a:r>
            <a:br>
              <a:rPr lang="en-US" altLang="es-MX" sz="1800" b="0" i="1">
                <a:latin typeface="Calibri" panose="020F0502020204030204" pitchFamily="34" charset="0"/>
              </a:rPr>
            </a:br>
            <a:r>
              <a:rPr lang="en-US" altLang="es-MX" sz="1800" b="0" i="1">
                <a:latin typeface="Calibri" panose="020F0502020204030204" pitchFamily="34" charset="0"/>
              </a:rPr>
              <a:t>x</a:t>
            </a:r>
            <a:r>
              <a:rPr lang="en-US" altLang="es-MX" sz="1800" b="0" i="1" baseline="-25000">
                <a:latin typeface="Calibri" panose="020F0502020204030204" pitchFamily="34" charset="0"/>
              </a:rPr>
              <a:t>0</a:t>
            </a:r>
            <a:r>
              <a:rPr lang="en-US" altLang="es-MX" sz="1800" b="0" i="1">
                <a:latin typeface="Calibri" panose="020F0502020204030204" pitchFamily="34" charset="0"/>
              </a:rPr>
              <a:t>=reversión</a:t>
            </a:r>
          </a:p>
        </p:txBody>
      </p:sp>
      <p:grpSp>
        <p:nvGrpSpPr>
          <p:cNvPr id="2" name="Group 41">
            <a:extLst>
              <a:ext uri="{FF2B5EF4-FFF2-40B4-BE49-F238E27FC236}">
                <a16:creationId xmlns:a16="http://schemas.microsoft.com/office/drawing/2014/main" id="{BEE1A5F0-B6E2-4441-9B77-09066E2BD80B}"/>
              </a:ext>
            </a:extLst>
          </p:cNvPr>
          <p:cNvGrpSpPr>
            <a:grpSpLocks/>
          </p:cNvGrpSpPr>
          <p:nvPr/>
        </p:nvGrpSpPr>
        <p:grpSpPr bwMode="auto">
          <a:xfrm>
            <a:off x="6219825" y="2595563"/>
            <a:ext cx="2238375" cy="400050"/>
            <a:chOff x="2544" y="1632"/>
            <a:chExt cx="1410" cy="252"/>
          </a:xfrm>
        </p:grpSpPr>
        <p:sp>
          <p:nvSpPr>
            <p:cNvPr id="11297" name="Line 17">
              <a:extLst>
                <a:ext uri="{FF2B5EF4-FFF2-40B4-BE49-F238E27FC236}">
                  <a16:creationId xmlns:a16="http://schemas.microsoft.com/office/drawing/2014/main" id="{2035744E-3838-4AE7-84F8-9634E2994E9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04" y="1653"/>
              <a:ext cx="125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11298" name="Text Box 18">
              <a:extLst>
                <a:ext uri="{FF2B5EF4-FFF2-40B4-BE49-F238E27FC236}">
                  <a16:creationId xmlns:a16="http://schemas.microsoft.com/office/drawing/2014/main" id="{E8C447E2-970C-4C2D-9A97-940200028DA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18" y="1653"/>
              <a:ext cx="33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 sz="1800" i="1">
                  <a:latin typeface="Calibri" panose="020F0502020204030204" pitchFamily="34" charset="0"/>
                </a:rPr>
                <a:t>B</a:t>
              </a:r>
              <a:endParaRPr lang="en-US" altLang="es-MX" sz="1800" b="0" i="1">
                <a:latin typeface="Calibri" panose="020F0502020204030204" pitchFamily="34" charset="0"/>
              </a:endParaRPr>
            </a:p>
          </p:txBody>
        </p:sp>
        <p:sp>
          <p:nvSpPr>
            <p:cNvPr id="11299" name="Text Box 19">
              <a:extLst>
                <a:ext uri="{FF2B5EF4-FFF2-40B4-BE49-F238E27FC236}">
                  <a16:creationId xmlns:a16="http://schemas.microsoft.com/office/drawing/2014/main" id="{7737BA1F-666C-4FB5-BCCF-F4F633E1BA0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50" y="1653"/>
              <a:ext cx="33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 sz="1800" i="1">
                  <a:latin typeface="Calibri" panose="020F0502020204030204" pitchFamily="34" charset="0"/>
                </a:rPr>
                <a:t>R</a:t>
              </a:r>
              <a:endParaRPr lang="en-US" altLang="es-MX" sz="1800" b="0" i="1">
                <a:latin typeface="Calibri" panose="020F0502020204030204" pitchFamily="34" charset="0"/>
              </a:endParaRPr>
            </a:p>
          </p:txBody>
        </p:sp>
        <p:sp>
          <p:nvSpPr>
            <p:cNvPr id="11300" name="Text Box 20">
              <a:extLst>
                <a:ext uri="{FF2B5EF4-FFF2-40B4-BE49-F238E27FC236}">
                  <a16:creationId xmlns:a16="http://schemas.microsoft.com/office/drawing/2014/main" id="{323E8053-D113-473D-923E-F42B4192675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44" y="1653"/>
              <a:ext cx="33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 sz="1800" i="1">
                  <a:latin typeface="Calibri" panose="020F0502020204030204" pitchFamily="34" charset="0"/>
                </a:rPr>
                <a:t>x</a:t>
              </a:r>
              <a:r>
                <a:rPr lang="en-US" altLang="es-MX" sz="1800" i="1" baseline="-25000">
                  <a:latin typeface="Calibri" panose="020F0502020204030204" pitchFamily="34" charset="0"/>
                </a:rPr>
                <a:t>0</a:t>
              </a:r>
              <a:endParaRPr lang="en-US" altLang="es-MX" sz="1800" b="0" i="1">
                <a:latin typeface="Calibri" panose="020F0502020204030204" pitchFamily="34" charset="0"/>
              </a:endParaRPr>
            </a:p>
          </p:txBody>
        </p:sp>
        <p:sp>
          <p:nvSpPr>
            <p:cNvPr id="11301" name="Line 21">
              <a:extLst>
                <a:ext uri="{FF2B5EF4-FFF2-40B4-BE49-F238E27FC236}">
                  <a16:creationId xmlns:a16="http://schemas.microsoft.com/office/drawing/2014/main" id="{E89CE11B-0B21-4DC0-BE3D-E98E974F527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92" y="1632"/>
              <a:ext cx="0" cy="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11302" name="Line 22">
              <a:extLst>
                <a:ext uri="{FF2B5EF4-FFF2-40B4-BE49-F238E27FC236}">
                  <a16:creationId xmlns:a16="http://schemas.microsoft.com/office/drawing/2014/main" id="{44E69760-8BA0-4EA5-94A1-32E6F7F66BB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88" y="1635"/>
              <a:ext cx="0" cy="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11303" name="Line 23">
              <a:extLst>
                <a:ext uri="{FF2B5EF4-FFF2-40B4-BE49-F238E27FC236}">
                  <a16:creationId xmlns:a16="http://schemas.microsoft.com/office/drawing/2014/main" id="{F4619827-6E4C-41A4-8EE5-330601C3024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24" y="1635"/>
              <a:ext cx="0" cy="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ES"/>
            </a:p>
          </p:txBody>
        </p:sp>
      </p:grpSp>
      <p:grpSp>
        <p:nvGrpSpPr>
          <p:cNvPr id="3" name="Group 45">
            <a:extLst>
              <a:ext uri="{FF2B5EF4-FFF2-40B4-BE49-F238E27FC236}">
                <a16:creationId xmlns:a16="http://schemas.microsoft.com/office/drawing/2014/main" id="{44C7AA26-9F04-4742-A7B8-4262BF28B219}"/>
              </a:ext>
            </a:extLst>
          </p:cNvPr>
          <p:cNvGrpSpPr>
            <a:grpSpLocks/>
          </p:cNvGrpSpPr>
          <p:nvPr/>
        </p:nvGrpSpPr>
        <p:grpSpPr bwMode="auto">
          <a:xfrm>
            <a:off x="3962400" y="2590800"/>
            <a:ext cx="2238375" cy="400050"/>
            <a:chOff x="4032" y="1632"/>
            <a:chExt cx="1410" cy="252"/>
          </a:xfrm>
        </p:grpSpPr>
        <p:sp>
          <p:nvSpPr>
            <p:cNvPr id="11290" name="Line 24">
              <a:extLst>
                <a:ext uri="{FF2B5EF4-FFF2-40B4-BE49-F238E27FC236}">
                  <a16:creationId xmlns:a16="http://schemas.microsoft.com/office/drawing/2014/main" id="{1BAD3238-DE6C-4C68-8FF2-AC7CC372688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92" y="1653"/>
              <a:ext cx="125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11291" name="Text Box 25">
              <a:extLst>
                <a:ext uri="{FF2B5EF4-FFF2-40B4-BE49-F238E27FC236}">
                  <a16:creationId xmlns:a16="http://schemas.microsoft.com/office/drawing/2014/main" id="{B2DAC3C9-0E52-487D-9FF6-F1DBCFB562E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06" y="1653"/>
              <a:ext cx="33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 sz="1800" i="1">
                  <a:latin typeface="Calibri" panose="020F0502020204030204" pitchFamily="34" charset="0"/>
                </a:rPr>
                <a:t>R</a:t>
              </a:r>
              <a:endParaRPr lang="en-US" altLang="es-MX" sz="1800" b="0" i="1">
                <a:latin typeface="Calibri" panose="020F0502020204030204" pitchFamily="34" charset="0"/>
              </a:endParaRPr>
            </a:p>
          </p:txBody>
        </p:sp>
        <p:sp>
          <p:nvSpPr>
            <p:cNvPr id="11292" name="Text Box 26">
              <a:extLst>
                <a:ext uri="{FF2B5EF4-FFF2-40B4-BE49-F238E27FC236}">
                  <a16:creationId xmlns:a16="http://schemas.microsoft.com/office/drawing/2014/main" id="{8602EA72-04F5-4D91-B30B-D31D65E2061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38" y="1653"/>
              <a:ext cx="33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 sz="1800" i="1">
                  <a:latin typeface="Calibri" panose="020F0502020204030204" pitchFamily="34" charset="0"/>
                </a:rPr>
                <a:t>B</a:t>
              </a:r>
              <a:endParaRPr lang="en-US" altLang="es-MX" sz="1800" b="0" i="1">
                <a:latin typeface="Calibri" panose="020F0502020204030204" pitchFamily="34" charset="0"/>
              </a:endParaRPr>
            </a:p>
          </p:txBody>
        </p:sp>
        <p:sp>
          <p:nvSpPr>
            <p:cNvPr id="11293" name="Text Box 27">
              <a:extLst>
                <a:ext uri="{FF2B5EF4-FFF2-40B4-BE49-F238E27FC236}">
                  <a16:creationId xmlns:a16="http://schemas.microsoft.com/office/drawing/2014/main" id="{34C5FDB2-10DB-4754-ADE2-9FCF58AE130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32" y="1653"/>
              <a:ext cx="33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 sz="1800" i="1">
                  <a:latin typeface="Calibri" panose="020F0502020204030204" pitchFamily="34" charset="0"/>
                </a:rPr>
                <a:t>x</a:t>
              </a:r>
              <a:r>
                <a:rPr lang="en-US" altLang="es-MX" sz="1800" i="1" baseline="-25000">
                  <a:latin typeface="Calibri" panose="020F0502020204030204" pitchFamily="34" charset="0"/>
                </a:rPr>
                <a:t>0</a:t>
              </a:r>
              <a:endParaRPr lang="en-US" altLang="es-MX" sz="1800" b="0" i="1">
                <a:latin typeface="Calibri" panose="020F0502020204030204" pitchFamily="34" charset="0"/>
              </a:endParaRPr>
            </a:p>
          </p:txBody>
        </p:sp>
        <p:sp>
          <p:nvSpPr>
            <p:cNvPr id="11294" name="Line 28">
              <a:extLst>
                <a:ext uri="{FF2B5EF4-FFF2-40B4-BE49-F238E27FC236}">
                  <a16:creationId xmlns:a16="http://schemas.microsoft.com/office/drawing/2014/main" id="{DF26DD45-52F6-4120-A68B-74A65771BC8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80" y="1632"/>
              <a:ext cx="0" cy="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11295" name="Line 29">
              <a:extLst>
                <a:ext uri="{FF2B5EF4-FFF2-40B4-BE49-F238E27FC236}">
                  <a16:creationId xmlns:a16="http://schemas.microsoft.com/office/drawing/2014/main" id="{314B3162-52EC-42FA-89B8-C07989171FB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76" y="1635"/>
              <a:ext cx="0" cy="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11296" name="Line 30">
              <a:extLst>
                <a:ext uri="{FF2B5EF4-FFF2-40B4-BE49-F238E27FC236}">
                  <a16:creationId xmlns:a16="http://schemas.microsoft.com/office/drawing/2014/main" id="{99716466-6068-49F4-B813-283D33D1571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09" y="1635"/>
              <a:ext cx="0" cy="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ES"/>
            </a:p>
          </p:txBody>
        </p:sp>
      </p:grpSp>
      <p:pic>
        <p:nvPicPr>
          <p:cNvPr id="81957" name="Picture 37" descr="C:\My Documents\My Pictures\Reichstagsgeb.jpg">
            <a:extLst>
              <a:ext uri="{FF2B5EF4-FFF2-40B4-BE49-F238E27FC236}">
                <a16:creationId xmlns:a16="http://schemas.microsoft.com/office/drawing/2014/main" id="{196E471B-5F37-4C96-9EAD-A1AB7AD0AA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2133600"/>
            <a:ext cx="5638800" cy="421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59" name="Line 39">
            <a:extLst>
              <a:ext uri="{FF2B5EF4-FFF2-40B4-BE49-F238E27FC236}">
                <a16:creationId xmlns:a16="http://schemas.microsoft.com/office/drawing/2014/main" id="{7CA2DE22-052E-412A-B961-A0FE7C8F713F}"/>
              </a:ext>
            </a:extLst>
          </p:cNvPr>
          <p:cNvSpPr>
            <a:spLocks noChangeShapeType="1"/>
          </p:cNvSpPr>
          <p:nvPr/>
        </p:nvSpPr>
        <p:spPr bwMode="auto">
          <a:xfrm>
            <a:off x="2616200" y="2235200"/>
            <a:ext cx="0" cy="304800"/>
          </a:xfrm>
          <a:prstGeom prst="line">
            <a:avLst/>
          </a:prstGeom>
          <a:noFill/>
          <a:ln w="19050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ES"/>
          </a:p>
        </p:txBody>
      </p:sp>
      <p:grpSp>
        <p:nvGrpSpPr>
          <p:cNvPr id="4" name="Group 42">
            <a:extLst>
              <a:ext uri="{FF2B5EF4-FFF2-40B4-BE49-F238E27FC236}">
                <a16:creationId xmlns:a16="http://schemas.microsoft.com/office/drawing/2014/main" id="{30AAD3B6-16CF-4A0B-896E-C27F6C782ABC}"/>
              </a:ext>
            </a:extLst>
          </p:cNvPr>
          <p:cNvGrpSpPr>
            <a:grpSpLocks/>
          </p:cNvGrpSpPr>
          <p:nvPr/>
        </p:nvGrpSpPr>
        <p:grpSpPr bwMode="auto">
          <a:xfrm>
            <a:off x="6448425" y="2400300"/>
            <a:ext cx="1062038" cy="228600"/>
            <a:chOff x="2688" y="1509"/>
            <a:chExt cx="669" cy="144"/>
          </a:xfrm>
        </p:grpSpPr>
        <p:sp>
          <p:nvSpPr>
            <p:cNvPr id="11288" name="Line 43">
              <a:extLst>
                <a:ext uri="{FF2B5EF4-FFF2-40B4-BE49-F238E27FC236}">
                  <a16:creationId xmlns:a16="http://schemas.microsoft.com/office/drawing/2014/main" id="{C58F0105-83E2-49AD-B7F7-0A9B2C70E4B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688" y="1509"/>
              <a:ext cx="336" cy="144"/>
            </a:xfrm>
            <a:prstGeom prst="line">
              <a:avLst/>
            </a:prstGeom>
            <a:noFill/>
            <a:ln w="1905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11289" name="Line 44">
              <a:extLst>
                <a:ext uri="{FF2B5EF4-FFF2-40B4-BE49-F238E27FC236}">
                  <a16:creationId xmlns:a16="http://schemas.microsoft.com/office/drawing/2014/main" id="{E70D9302-ED43-4CF3-BA6A-C84ACD367E4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021" y="1509"/>
              <a:ext cx="336" cy="144"/>
            </a:xfrm>
            <a:prstGeom prst="line">
              <a:avLst/>
            </a:prstGeom>
            <a:noFill/>
            <a:ln w="19050">
              <a:solidFill>
                <a:srgbClr val="CC0000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ES"/>
            </a:p>
          </p:txBody>
        </p:sp>
      </p:grpSp>
      <p:sp>
        <p:nvSpPr>
          <p:cNvPr id="81966" name="Line 46">
            <a:extLst>
              <a:ext uri="{FF2B5EF4-FFF2-40B4-BE49-F238E27FC236}">
                <a16:creationId xmlns:a16="http://schemas.microsoft.com/office/drawing/2014/main" id="{A8235EF9-9320-4912-834C-51BE775D3490}"/>
              </a:ext>
            </a:extLst>
          </p:cNvPr>
          <p:cNvSpPr>
            <a:spLocks noChangeShapeType="1"/>
          </p:cNvSpPr>
          <p:nvPr/>
        </p:nvSpPr>
        <p:spPr bwMode="auto">
          <a:xfrm>
            <a:off x="4724400" y="2235200"/>
            <a:ext cx="0" cy="304800"/>
          </a:xfrm>
          <a:prstGeom prst="line">
            <a:avLst/>
          </a:prstGeom>
          <a:noFill/>
          <a:ln w="19050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ES"/>
          </a:p>
        </p:txBody>
      </p:sp>
      <p:grpSp>
        <p:nvGrpSpPr>
          <p:cNvPr id="5" name="Group 47">
            <a:extLst>
              <a:ext uri="{FF2B5EF4-FFF2-40B4-BE49-F238E27FC236}">
                <a16:creationId xmlns:a16="http://schemas.microsoft.com/office/drawing/2014/main" id="{C00868C1-B29F-4761-BF1C-197F6CEA2A23}"/>
              </a:ext>
            </a:extLst>
          </p:cNvPr>
          <p:cNvGrpSpPr>
            <a:grpSpLocks/>
          </p:cNvGrpSpPr>
          <p:nvPr/>
        </p:nvGrpSpPr>
        <p:grpSpPr bwMode="auto">
          <a:xfrm>
            <a:off x="1752600" y="2590800"/>
            <a:ext cx="2133600" cy="400050"/>
            <a:chOff x="1104" y="1632"/>
            <a:chExt cx="1344" cy="252"/>
          </a:xfrm>
        </p:grpSpPr>
        <p:grpSp>
          <p:nvGrpSpPr>
            <p:cNvPr id="11280" name="Group 48">
              <a:extLst>
                <a:ext uri="{FF2B5EF4-FFF2-40B4-BE49-F238E27FC236}">
                  <a16:creationId xmlns:a16="http://schemas.microsoft.com/office/drawing/2014/main" id="{03D9CBC3-5AA5-450C-BC23-58D0B3AD14A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94" y="1632"/>
              <a:ext cx="1254" cy="252"/>
              <a:chOff x="1194" y="1632"/>
              <a:chExt cx="1254" cy="252"/>
            </a:xfrm>
          </p:grpSpPr>
          <p:sp>
            <p:nvSpPr>
              <p:cNvPr id="11282" name="Line 49">
                <a:extLst>
                  <a:ext uri="{FF2B5EF4-FFF2-40B4-BE49-F238E27FC236}">
                    <a16:creationId xmlns:a16="http://schemas.microsoft.com/office/drawing/2014/main" id="{9D9B0948-9105-4747-B876-DF7E608F61B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94" y="1653"/>
                <a:ext cx="12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ES"/>
              </a:p>
            </p:txBody>
          </p:sp>
          <p:sp>
            <p:nvSpPr>
              <p:cNvPr id="11283" name="Text Box 50">
                <a:extLst>
                  <a:ext uri="{FF2B5EF4-FFF2-40B4-BE49-F238E27FC236}">
                    <a16:creationId xmlns:a16="http://schemas.microsoft.com/office/drawing/2014/main" id="{1E6183D5-6878-4452-9EF4-8FFE54BAEFF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112" y="1653"/>
                <a:ext cx="336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es-MX" sz="1800" i="1">
                    <a:latin typeface="Calibri" panose="020F0502020204030204" pitchFamily="34" charset="0"/>
                  </a:rPr>
                  <a:t>B</a:t>
                </a:r>
                <a:endParaRPr lang="en-US" altLang="es-MX" sz="1800" b="0" i="1">
                  <a:latin typeface="Calibri" panose="020F0502020204030204" pitchFamily="34" charset="0"/>
                </a:endParaRPr>
              </a:p>
            </p:txBody>
          </p:sp>
          <p:sp>
            <p:nvSpPr>
              <p:cNvPr id="11284" name="Text Box 51">
                <a:extLst>
                  <a:ext uri="{FF2B5EF4-FFF2-40B4-BE49-F238E27FC236}">
                    <a16:creationId xmlns:a16="http://schemas.microsoft.com/office/drawing/2014/main" id="{FBD1F32D-D587-4EEA-A9C1-20DAFA3E237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488" y="1653"/>
                <a:ext cx="336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es-MX" sz="1800" i="1">
                    <a:latin typeface="Calibri" panose="020F0502020204030204" pitchFamily="34" charset="0"/>
                  </a:rPr>
                  <a:t>x</a:t>
                </a:r>
                <a:r>
                  <a:rPr lang="en-US" altLang="es-MX" sz="1800" i="1" baseline="-25000">
                    <a:latin typeface="Calibri" panose="020F0502020204030204" pitchFamily="34" charset="0"/>
                  </a:rPr>
                  <a:t>0</a:t>
                </a:r>
                <a:endParaRPr lang="en-US" altLang="es-MX" sz="1800" b="0" i="1">
                  <a:latin typeface="Calibri" panose="020F0502020204030204" pitchFamily="34" charset="0"/>
                </a:endParaRPr>
              </a:p>
            </p:txBody>
          </p:sp>
          <p:sp>
            <p:nvSpPr>
              <p:cNvPr id="11285" name="Line 52">
                <a:extLst>
                  <a:ext uri="{FF2B5EF4-FFF2-40B4-BE49-F238E27FC236}">
                    <a16:creationId xmlns:a16="http://schemas.microsoft.com/office/drawing/2014/main" id="{2E9C21C8-A1D8-4167-877A-80812446481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86" y="1632"/>
                <a:ext cx="0" cy="4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ES"/>
              </a:p>
            </p:txBody>
          </p:sp>
          <p:sp>
            <p:nvSpPr>
              <p:cNvPr id="11286" name="Line 53">
                <a:extLst>
                  <a:ext uri="{FF2B5EF4-FFF2-40B4-BE49-F238E27FC236}">
                    <a16:creationId xmlns:a16="http://schemas.microsoft.com/office/drawing/2014/main" id="{C3F8FC23-4650-4567-8BEB-9F2F041F181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78" y="1635"/>
                <a:ext cx="0" cy="4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ES"/>
              </a:p>
            </p:txBody>
          </p:sp>
          <p:sp>
            <p:nvSpPr>
              <p:cNvPr id="11287" name="Line 54">
                <a:extLst>
                  <a:ext uri="{FF2B5EF4-FFF2-40B4-BE49-F238E27FC236}">
                    <a16:creationId xmlns:a16="http://schemas.microsoft.com/office/drawing/2014/main" id="{16AE8D90-2C11-4666-8AB2-96D63ABDBE9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650" y="1635"/>
                <a:ext cx="0" cy="4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ES"/>
              </a:p>
            </p:txBody>
          </p:sp>
        </p:grpSp>
        <p:sp>
          <p:nvSpPr>
            <p:cNvPr id="11281" name="Text Box 55">
              <a:extLst>
                <a:ext uri="{FF2B5EF4-FFF2-40B4-BE49-F238E27FC236}">
                  <a16:creationId xmlns:a16="http://schemas.microsoft.com/office/drawing/2014/main" id="{7D88B12C-0D5F-4AC6-9DD7-20711A7C87D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04" y="1653"/>
              <a:ext cx="33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 sz="1800" i="1">
                  <a:latin typeface="Calibri" panose="020F0502020204030204" pitchFamily="34" charset="0"/>
                </a:rPr>
                <a:t>R</a:t>
              </a:r>
              <a:endParaRPr lang="en-US" altLang="es-MX" sz="1800" b="0" i="1">
                <a:latin typeface="Calibri" panose="020F0502020204030204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" dur="500"/>
                                        <p:tgtEl>
                                          <p:spTgt spid="8195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1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819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7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19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819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819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819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7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819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819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819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819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22" grpId="0" autoUpdateAnimBg="0"/>
      <p:bldP spid="81924" grpId="0" autoUpdateAnimBg="0"/>
      <p:bldP spid="81925" grpId="0" autoUpdateAnimBg="0"/>
      <p:bldP spid="81926" grpId="0" autoUpdateAnimBg="0"/>
      <p:bldP spid="81927" grpId="0" autoUpdateAnimBg="0"/>
      <p:bldP spid="81931" grpId="0" autoUpdateAnimBg="0"/>
    </p:bldLst>
  </p:timing>
</p:sld>
</file>

<file path=ppt/theme/theme1.xml><?xml version="1.0" encoding="utf-8"?>
<a:theme xmlns:a="http://schemas.openxmlformats.org/drawingml/2006/main" name="Diseño predeterminado">
  <a:themeElements>
    <a:clrScheme name="Diseño predeterminado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iseño predeterminado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s-ES" altLang="es-MX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s-ES" altLang="es-MX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charset="0"/>
          </a:defRPr>
        </a:defPPr>
      </a:lstStyle>
    </a:lnDef>
  </a:objectDefaults>
  <a:extraClrSchemeLst>
    <a:extraClrScheme>
      <a:clrScheme name="Diseño predeterminado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ema d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12359</TotalTime>
  <Words>1833</Words>
  <Application>Microsoft Office PowerPoint</Application>
  <PresentationFormat>Presentación en pantalla (4:3)</PresentationFormat>
  <Paragraphs>287</Paragraphs>
  <Slides>61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61</vt:i4>
      </vt:variant>
    </vt:vector>
  </HeadingPairs>
  <TitlesOfParts>
    <vt:vector size="62" baseType="lpstr">
      <vt:lpstr>Diseño predeterminado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I.T.A.M.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emagar</dc:creator>
  <cp:lastModifiedBy>ERIC MAGAR MEURS</cp:lastModifiedBy>
  <cp:revision>586</cp:revision>
  <cp:lastPrinted>2002-09-26T15:59:05Z</cp:lastPrinted>
  <dcterms:created xsi:type="dcterms:W3CDTF">2002-09-05T11:41:11Z</dcterms:created>
  <dcterms:modified xsi:type="dcterms:W3CDTF">2022-03-16T15:53:23Z</dcterms:modified>
</cp:coreProperties>
</file>